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56" r:id="rId4"/>
    <p:sldId id="258" r:id="rId5"/>
    <p:sldId id="259" r:id="rId6"/>
    <p:sldId id="270" r:id="rId7"/>
    <p:sldId id="271" r:id="rId8"/>
    <p:sldId id="261" r:id="rId9"/>
    <p:sldId id="260" r:id="rId10"/>
    <p:sldId id="263" r:id="rId11"/>
    <p:sldId id="272" r:id="rId12"/>
    <p:sldId id="273" r:id="rId13"/>
    <p:sldId id="264" r:id="rId14"/>
    <p:sldId id="266" r:id="rId15"/>
    <p:sldId id="267" r:id="rId16"/>
    <p:sldId id="274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8DBE-B22D-EBC1-BB2C-CFA38C9F1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D032CC-253E-9DC3-5F27-912FE10CD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327F2-A7D2-F698-5D8B-873C9041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F5B44-1868-9484-DC39-02E813964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44B09-5F47-DBB0-8BB9-91E7B4DF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1736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403BF-6991-B5CA-355C-9AA42EE57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28EA05-BA9B-3C17-893E-1A7CBA389A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FA935-C82A-5331-EA81-974FC1B5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604B6-900D-E04D-F748-54BD3202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F2ACA-B26D-6586-2F9B-6741304E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7563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F18831-69CF-E77C-AD58-1939768A9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E2791-F3A1-7C83-5C3C-CEE08F9EC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37A3A-D6FA-AD13-B804-28195919C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54D15-8D77-F555-3B6E-CFD6281A4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AC6A3-BED4-0A8E-60D0-7A893E182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144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17AD-2E54-F22E-9EE9-A1F5254BD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58D73-3C4F-CBBA-391B-B9600D947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15CC1-EEDB-F6D2-00FE-05423504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C1CC6-20DE-C783-FC72-3DC32CC56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7E08B-6514-1522-ED73-6EAADDE4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031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F54E-65CE-0772-DCDB-143EAD490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30139-2082-FB63-A129-FAECAC677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0EFD3-F8E6-79CC-6931-D2C2A6FC9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70E66-A1FB-C446-A8EA-14EDBC44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FD72-5078-71A6-4CC9-1D309B32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543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48407-9637-1988-FC47-4DB65157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4BB20-5F23-9631-DC35-BE122D65F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09B1B-AB5E-8FEE-D61E-ABD2050D1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DF4A3-6D56-B64E-7547-C0E22C25E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D7A5F8-64EC-9CD5-C0AD-2219739F4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A5FA1-928D-491F-1382-8DC999CB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5919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A86C-A99B-0880-09B7-2AF82A4EB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2ED73-B3EC-01FB-F27C-BA353333F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BAB1F-B529-0429-C118-51CC3FCC8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4934B-00AB-2666-345F-4417BDB11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8EA4AF-E1BC-3BB4-116F-C8D51EC79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9C8C71-2C6D-D4C4-F7AD-66BE8DB00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566631-6CE9-6571-91C3-184AEB867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7E964D-66DC-BBBA-8A3F-96EF8001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403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DC992-EC9D-9D22-1EDF-A42BD39D8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D23A5-EEF4-DC03-F0D2-C234BCD2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4EAB2F-006F-D24D-0EDD-8D9FF246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52EB2C-9025-EE2A-2C0E-A671E0B3D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520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361638-0860-952D-4408-236D7E9A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77B0F1-22DC-6C58-9DD4-80D3B67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2893C7-8E48-338A-AE27-5938935E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2787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87F9-0E2C-5096-A621-7A21260D7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537A6-499B-E586-6824-923FBF860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86BA4-FE59-F849-4CD4-073C57B2D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E8763-1DF4-90D1-F28D-25052F11D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DDC22-F2FE-43F0-356D-E2828001E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70284-F7D6-979E-3DA5-299EB5EE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4072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BC6C9-D82C-F668-5DBD-18D97B0EA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3A399-22F8-3E90-DBEA-087F67DBC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94343-898C-29D4-9F63-507B360F9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0926B-5DE4-8189-13BB-8A61BC73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12D79-6986-4247-E07F-33881717C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48F7B-6AF2-D39A-6B2A-2CF17A6FB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361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219CEB-7FFC-A952-2782-33A3A7AB4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459B0F-0D30-4D4D-3B3A-779CAB286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E2942-762C-11F7-E4A0-F703CB48F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1FA37-92FA-4E27-BA3D-449199681775}" type="datetimeFigureOut">
              <a:rPr lang="hr-HR" smtClean="0"/>
              <a:t>5.10.2022.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E54E0-C02C-B132-839E-080FEC247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E29BD-36DC-4EF7-4083-82DAB4834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5B33E-D5CC-42B9-B11C-008C153F280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5184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ordwall.net/play/847/879/904" TargetMode="Externa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ordwall.net/play/847/517/438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6BBA-ED96-67B1-65F7-B38C58086F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1772" y="4293122"/>
            <a:ext cx="6764692" cy="1012054"/>
          </a:xfrm>
        </p:spPr>
        <p:txBody>
          <a:bodyPr>
            <a:normAutofit fontScale="90000"/>
          </a:bodyPr>
          <a:lstStyle/>
          <a:p>
            <a:r>
              <a:rPr lang="hr-HR" sz="5400" b="1" dirty="0" err="1"/>
              <a:t>Lesson</a:t>
            </a:r>
            <a:r>
              <a:rPr lang="hr-HR" sz="5400" b="1" dirty="0"/>
              <a:t> 2 </a:t>
            </a:r>
            <a:br>
              <a:rPr lang="hr-HR" sz="5400" b="1" dirty="0"/>
            </a:br>
            <a:r>
              <a:rPr lang="hr-HR" sz="5400" b="1" dirty="0" err="1"/>
              <a:t>Sports</a:t>
            </a:r>
            <a:r>
              <a:rPr lang="hr-HR" sz="5400" b="1" dirty="0"/>
              <a:t> </a:t>
            </a:r>
            <a:r>
              <a:rPr lang="hr-HR" sz="5400" b="1" dirty="0" err="1"/>
              <a:t>heroes</a:t>
            </a:r>
            <a:endParaRPr lang="hr-HR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3C4857-69B2-EE48-4649-CAC5F1D5B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104" y="2922972"/>
            <a:ext cx="6400938" cy="1710489"/>
          </a:xfrm>
        </p:spPr>
        <p:txBody>
          <a:bodyPr>
            <a:noAutofit/>
          </a:bodyPr>
          <a:lstStyle/>
          <a:p>
            <a:r>
              <a:rPr lang="hr-HR" sz="6500" b="1" dirty="0">
                <a:solidFill>
                  <a:srgbClr val="C00000"/>
                </a:solidFill>
              </a:rPr>
              <a:t>UNIT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0A8FD-78CA-267A-FC8E-E8AE8DDF1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71910">
            <a:off x="501908" y="528449"/>
            <a:ext cx="4503056" cy="599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5921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E927B1D-647F-909B-0005-444DFB8E5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9"/>
          <a:stretch/>
        </p:blipFill>
        <p:spPr>
          <a:xfrm>
            <a:off x="0" y="0"/>
            <a:ext cx="53170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BCD7F3-9A7B-C4C6-0B0D-1AD4FC346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050"/>
            <a:ext cx="5511538" cy="20357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7672216-30F1-9E93-9F98-02BC883F3F69}"/>
              </a:ext>
            </a:extLst>
          </p:cNvPr>
          <p:cNvSpPr/>
          <p:nvPr/>
        </p:nvSpPr>
        <p:spPr>
          <a:xfrm>
            <a:off x="2952750" y="3762375"/>
            <a:ext cx="581025" cy="200025"/>
          </a:xfrm>
          <a:prstGeom prst="ellipse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A1E09A0-A2C4-7AB3-EA9A-7863ED5545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6" y="988721"/>
            <a:ext cx="3881284" cy="554730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D367F9C-41C2-5D03-5CC4-2B28FF769014}"/>
              </a:ext>
            </a:extLst>
          </p:cNvPr>
          <p:cNvSpPr/>
          <p:nvPr/>
        </p:nvSpPr>
        <p:spPr>
          <a:xfrm>
            <a:off x="4892529" y="3954461"/>
            <a:ext cx="424528" cy="285750"/>
          </a:xfrm>
          <a:prstGeom prst="ellipse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5CB460B-1E40-6AA0-A88C-BDE923D20915}"/>
              </a:ext>
            </a:extLst>
          </p:cNvPr>
          <p:cNvSpPr txBox="1">
            <a:spLocks/>
          </p:cNvSpPr>
          <p:nvPr/>
        </p:nvSpPr>
        <p:spPr>
          <a:xfrm>
            <a:off x="5510651" y="280136"/>
            <a:ext cx="6308987" cy="33923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b="1" dirty="0">
                <a:solidFill>
                  <a:srgbClr val="FFC000"/>
                </a:solidFill>
              </a:rPr>
              <a:t>LANGUAGE BOX</a:t>
            </a:r>
          </a:p>
          <a:p>
            <a:pPr marL="0" indent="0">
              <a:buNone/>
            </a:pPr>
            <a:r>
              <a:rPr lang="hr-HR" sz="2400" dirty="0">
                <a:solidFill>
                  <a:schemeClr val="accent1"/>
                </a:solidFill>
              </a:rPr>
              <a:t>Kada je upitna riječ SUBJEKT,  </a:t>
            </a:r>
            <a:r>
              <a:rPr lang="hr-HR" sz="2400" dirty="0">
                <a:solidFill>
                  <a:srgbClr val="FF0000"/>
                </a:solidFill>
              </a:rPr>
              <a:t>ne koristimo </a:t>
            </a:r>
            <a:r>
              <a:rPr lang="hr-HR" sz="2400" dirty="0">
                <a:solidFill>
                  <a:schemeClr val="accent1"/>
                </a:solidFill>
              </a:rPr>
              <a:t>pomoćne glagole DO, DOES, DID.</a:t>
            </a:r>
          </a:p>
          <a:p>
            <a:pPr marL="0" indent="0">
              <a:buNone/>
            </a:pPr>
            <a:r>
              <a:rPr lang="hr-HR" b="1" dirty="0">
                <a:solidFill>
                  <a:srgbClr val="C00000"/>
                </a:solidFill>
              </a:rPr>
              <a:t>                Who</a:t>
            </a:r>
            <a:r>
              <a:rPr lang="hr-HR" b="1" dirty="0"/>
              <a:t> </a:t>
            </a:r>
            <a:r>
              <a:rPr lang="hr-HR" b="1" dirty="0" err="1"/>
              <a:t>want</a:t>
            </a:r>
            <a:r>
              <a:rPr lang="hr-HR" b="1" dirty="0" err="1">
                <a:solidFill>
                  <a:srgbClr val="C00000"/>
                </a:solidFill>
              </a:rPr>
              <a:t>ed</a:t>
            </a:r>
            <a:r>
              <a:rPr lang="hr-HR" b="1" dirty="0"/>
              <a:t> more water?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400" dirty="0">
                <a:solidFill>
                  <a:schemeClr val="accent1"/>
                </a:solidFill>
              </a:rPr>
              <a:t>Kada je upitna riječ OBJEKT, </a:t>
            </a:r>
            <a:r>
              <a:rPr lang="hr-HR" sz="2400" dirty="0">
                <a:solidFill>
                  <a:srgbClr val="FF0000"/>
                </a:solidFill>
              </a:rPr>
              <a:t>koristimo</a:t>
            </a:r>
            <a:r>
              <a:rPr lang="hr-HR" sz="2400" dirty="0">
                <a:solidFill>
                  <a:schemeClr val="accent1"/>
                </a:solidFill>
              </a:rPr>
              <a:t> pomoćne glagole DO, DOES, DID.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b="1" dirty="0">
                <a:solidFill>
                  <a:srgbClr val="C00000"/>
                </a:solidFill>
              </a:rPr>
              <a:t>                 </a:t>
            </a:r>
            <a:r>
              <a:rPr lang="hr-HR" b="1" dirty="0" err="1">
                <a:solidFill>
                  <a:srgbClr val="C00000"/>
                </a:solidFill>
              </a:rPr>
              <a:t>Where</a:t>
            </a:r>
            <a:r>
              <a:rPr lang="hr-HR" b="1" dirty="0"/>
              <a:t> </a:t>
            </a:r>
            <a:r>
              <a:rPr lang="hr-HR" b="1" dirty="0" err="1">
                <a:solidFill>
                  <a:srgbClr val="C00000"/>
                </a:solidFill>
              </a:rPr>
              <a:t>did</a:t>
            </a:r>
            <a:r>
              <a:rPr lang="hr-HR" b="1" dirty="0"/>
              <a:t> </a:t>
            </a:r>
            <a:r>
              <a:rPr lang="hr-HR" b="1" dirty="0" err="1"/>
              <a:t>you</a:t>
            </a:r>
            <a:r>
              <a:rPr lang="hr-HR" b="1" dirty="0"/>
              <a:t> </a:t>
            </a:r>
            <a:r>
              <a:rPr lang="hr-HR" b="1" dirty="0" err="1"/>
              <a:t>go</a:t>
            </a:r>
            <a:r>
              <a:rPr lang="hr-HR" b="1" dirty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dirty="0">
              <a:solidFill>
                <a:schemeClr val="accent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53C110-CC0E-3BCD-D5F0-B06A62225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49" y="3152383"/>
            <a:ext cx="3350602" cy="3359832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B7532FB7-FF77-CC3B-F54A-277622DA8BC4}"/>
              </a:ext>
            </a:extLst>
          </p:cNvPr>
          <p:cNvSpPr txBox="1">
            <a:spLocks/>
          </p:cNvSpPr>
          <p:nvPr/>
        </p:nvSpPr>
        <p:spPr>
          <a:xfrm>
            <a:off x="5832891" y="3985159"/>
            <a:ext cx="6218527" cy="786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400" dirty="0" err="1"/>
              <a:t>Write</a:t>
            </a:r>
            <a:r>
              <a:rPr lang="hr-HR" sz="2400" dirty="0"/>
              <a:t> </a:t>
            </a:r>
            <a:r>
              <a:rPr lang="hr-HR" sz="2400" dirty="0" err="1"/>
              <a:t>questions</a:t>
            </a:r>
            <a:r>
              <a:rPr lang="hr-HR" sz="2400" dirty="0"/>
              <a:t> </a:t>
            </a:r>
            <a:r>
              <a:rPr lang="hr-HR" sz="2400" dirty="0" err="1"/>
              <a:t>about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missing</a:t>
            </a:r>
            <a:r>
              <a:rPr lang="hr-HR" sz="2400" dirty="0"/>
              <a:t> </a:t>
            </a:r>
            <a:r>
              <a:rPr lang="hr-HR" sz="2400" dirty="0" err="1"/>
              <a:t>information</a:t>
            </a:r>
            <a:r>
              <a:rPr lang="hr-HR" sz="2400" dirty="0"/>
              <a:t> </a:t>
            </a:r>
            <a:r>
              <a:rPr lang="hr-HR" sz="2400" dirty="0" err="1"/>
              <a:t>using</a:t>
            </a:r>
            <a:r>
              <a:rPr lang="hr-HR" sz="2400" dirty="0"/>
              <a:t> WHO.</a:t>
            </a:r>
            <a:endParaRPr lang="hr-HR" sz="2400" dirty="0">
              <a:solidFill>
                <a:schemeClr val="accent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D439621-3361-9981-AD00-C769CBF69DAE}"/>
              </a:ext>
            </a:extLst>
          </p:cNvPr>
          <p:cNvSpPr txBox="1">
            <a:spLocks/>
          </p:cNvSpPr>
          <p:nvPr/>
        </p:nvSpPr>
        <p:spPr>
          <a:xfrm>
            <a:off x="5862637" y="4682849"/>
            <a:ext cx="5957888" cy="4533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600" b="1" dirty="0" err="1"/>
              <a:t>Check</a:t>
            </a:r>
            <a:r>
              <a:rPr lang="hr-HR" b="1" dirty="0"/>
              <a:t>.</a:t>
            </a:r>
            <a:endParaRPr lang="hr-HR" b="1" dirty="0">
              <a:solidFill>
                <a:schemeClr val="accent1"/>
              </a:solidFill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47E114B-BFF6-4CE2-951C-1AA8164823FD}"/>
              </a:ext>
            </a:extLst>
          </p:cNvPr>
          <p:cNvSpPr txBox="1">
            <a:spLocks/>
          </p:cNvSpPr>
          <p:nvPr/>
        </p:nvSpPr>
        <p:spPr>
          <a:xfrm>
            <a:off x="5862637" y="5193966"/>
            <a:ext cx="5957888" cy="11057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translation</a:t>
            </a:r>
            <a:r>
              <a:rPr lang="hr-HR" dirty="0"/>
              <a:t>. </a:t>
            </a:r>
            <a:r>
              <a:rPr lang="hr-HR" dirty="0" err="1"/>
              <a:t>Write</a:t>
            </a:r>
            <a:r>
              <a:rPr lang="hr-HR" dirty="0"/>
              <a:t> </a:t>
            </a:r>
            <a:r>
              <a:rPr lang="hr-HR" dirty="0" err="1"/>
              <a:t>down</a:t>
            </a:r>
            <a:r>
              <a:rPr lang="hr-HR" dirty="0"/>
              <a:t> </a:t>
            </a:r>
            <a:r>
              <a:rPr lang="hr-HR" dirty="0" err="1"/>
              <a:t>numbers</a:t>
            </a:r>
            <a:r>
              <a:rPr lang="hr-HR" dirty="0"/>
              <a:t>  1-4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boxes</a:t>
            </a:r>
            <a:r>
              <a:rPr lang="hr-HR" dirty="0"/>
              <a:t> </a:t>
            </a:r>
            <a:r>
              <a:rPr lang="hr-HR" dirty="0" err="1"/>
              <a:t>below</a:t>
            </a:r>
            <a:r>
              <a:rPr lang="hr-HR" dirty="0"/>
              <a:t>.</a:t>
            </a:r>
            <a:endParaRPr lang="hr-HR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FDF17B-1C1A-BCFB-5DA3-E06B3131C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0" y="1267012"/>
            <a:ext cx="4402639" cy="47347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F2791D3-4F9F-0526-8F2B-9696C54016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8219"/>
          <a:stretch/>
        </p:blipFill>
        <p:spPr>
          <a:xfrm>
            <a:off x="524292" y="4240211"/>
            <a:ext cx="394551" cy="1616583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E99B088-B20F-9DBE-6F77-EBCB0B1FAD36}"/>
              </a:ext>
            </a:extLst>
          </p:cNvPr>
          <p:cNvSpPr txBox="1">
            <a:spLocks/>
          </p:cNvSpPr>
          <p:nvPr/>
        </p:nvSpPr>
        <p:spPr>
          <a:xfrm>
            <a:off x="5862637" y="6207119"/>
            <a:ext cx="5957888" cy="453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sz="2600" b="1" dirty="0" err="1"/>
              <a:t>Check</a:t>
            </a:r>
            <a:r>
              <a:rPr lang="hr-HR" sz="2600" b="1" dirty="0"/>
              <a:t>.</a:t>
            </a:r>
            <a:endParaRPr lang="hr-HR" sz="2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1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i="1" dirty="0" err="1"/>
              <a:t>Workbook</a:t>
            </a:r>
            <a:r>
              <a:rPr lang="hr-HR" sz="2800" i="1" dirty="0"/>
              <a:t>, p. 41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994" y="1362306"/>
            <a:ext cx="4047978" cy="521470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80876" y="236722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What</a:t>
            </a:r>
            <a:r>
              <a:rPr lang="hr-HR" sz="2800" dirty="0"/>
              <a:t> </a:t>
            </a:r>
            <a:r>
              <a:rPr lang="hr-HR" sz="2800" dirty="0" err="1"/>
              <a:t>about</a:t>
            </a:r>
            <a:r>
              <a:rPr lang="hr-HR" sz="2800" dirty="0"/>
              <a:t> </a:t>
            </a:r>
            <a:r>
              <a:rPr lang="hr-HR" sz="2800" dirty="0" err="1"/>
              <a:t>your</a:t>
            </a:r>
            <a:r>
              <a:rPr lang="hr-HR" sz="2800" dirty="0"/>
              <a:t> weekend? </a:t>
            </a:r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. Use </a:t>
            </a:r>
            <a:r>
              <a:rPr lang="hr-HR" sz="2800" b="1" dirty="0"/>
              <a:t>DID, WAS </a:t>
            </a:r>
            <a:r>
              <a:rPr lang="hr-HR" sz="2800" dirty="0" err="1"/>
              <a:t>or</a:t>
            </a:r>
            <a:r>
              <a:rPr lang="hr-HR" sz="2800" b="1" dirty="0"/>
              <a:t> WERE.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80876" y="1675128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79013" y="2340708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In </a:t>
            </a:r>
            <a:r>
              <a:rPr lang="hr-HR" sz="2800" dirty="0" err="1"/>
              <a:t>pairs</a:t>
            </a:r>
            <a:r>
              <a:rPr lang="hr-HR" sz="2800" dirty="0"/>
              <a:t>, </a:t>
            </a:r>
            <a:r>
              <a:rPr lang="hr-HR" sz="2800" dirty="0" err="1"/>
              <a:t>ask</a:t>
            </a:r>
            <a:r>
              <a:rPr lang="hr-HR" sz="2800" dirty="0"/>
              <a:t> </a:t>
            </a:r>
            <a:r>
              <a:rPr lang="hr-HR" sz="2800" dirty="0" err="1"/>
              <a:t>each</a:t>
            </a:r>
            <a:r>
              <a:rPr lang="hr-HR" sz="2800" dirty="0"/>
              <a:t> </a:t>
            </a:r>
            <a:r>
              <a:rPr lang="hr-HR" sz="2800" dirty="0" err="1"/>
              <a:t>other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 </a:t>
            </a:r>
            <a:r>
              <a:rPr lang="hr-HR" sz="2800" dirty="0" err="1"/>
              <a:t>from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2.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379013" y="3356843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Report</a:t>
            </a:r>
            <a:r>
              <a:rPr lang="hr-HR" sz="2800" dirty="0"/>
              <a:t> on </a:t>
            </a:r>
            <a:r>
              <a:rPr lang="hr-HR" sz="2800" dirty="0" err="1"/>
              <a:t>your</a:t>
            </a:r>
            <a:r>
              <a:rPr lang="hr-HR" sz="2800" dirty="0"/>
              <a:t> partner. </a:t>
            </a:r>
            <a:r>
              <a:rPr lang="hr-HR" sz="2800" dirty="0" err="1"/>
              <a:t>Say</a:t>
            </a:r>
            <a:r>
              <a:rPr lang="hr-HR" sz="2800" dirty="0"/>
              <a:t> </a:t>
            </a:r>
            <a:r>
              <a:rPr lang="hr-HR" sz="2800" dirty="0" err="1"/>
              <a:t>what</a:t>
            </a:r>
            <a:r>
              <a:rPr lang="hr-HR" sz="2800" dirty="0"/>
              <a:t> he/</a:t>
            </a:r>
            <a:r>
              <a:rPr lang="hr-HR" sz="2800" dirty="0" err="1"/>
              <a:t>she</a:t>
            </a:r>
            <a:r>
              <a:rPr lang="hr-HR" sz="2800" dirty="0"/>
              <a:t> </a:t>
            </a:r>
            <a:r>
              <a:rPr lang="hr-HR" sz="2800" dirty="0" err="1"/>
              <a:t>did</a:t>
            </a:r>
            <a:r>
              <a:rPr lang="hr-HR" sz="2800" dirty="0"/>
              <a:t> </a:t>
            </a:r>
            <a:r>
              <a:rPr lang="hr-HR" sz="2800" dirty="0" err="1"/>
              <a:t>last</a:t>
            </a:r>
            <a:r>
              <a:rPr lang="hr-HR" sz="2800" dirty="0"/>
              <a:t> </a:t>
            </a:r>
            <a:r>
              <a:rPr lang="hr-HR" sz="2800" dirty="0" err="1"/>
              <a:t>Sunday</a:t>
            </a:r>
            <a:r>
              <a:rPr lang="hr-HR" sz="28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7D794-50E9-BA6D-3F22-9AAC48C0F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9" y="1433473"/>
            <a:ext cx="5215222" cy="50536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18522-7321-12D4-7A2C-4D602761B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2" y="2276118"/>
            <a:ext cx="4625741" cy="33683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3B263C-39D1-A865-C864-43313B631A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1" y="1538629"/>
            <a:ext cx="5973629" cy="49724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596DBB-92EE-3AA7-6B6B-B14F79E254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7"/>
          <a:stretch/>
        </p:blipFill>
        <p:spPr>
          <a:xfrm>
            <a:off x="199297" y="2590940"/>
            <a:ext cx="5819775" cy="38529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3724DD-4712-B012-1C0C-B95FB6B9F73B}"/>
              </a:ext>
            </a:extLst>
          </p:cNvPr>
          <p:cNvSpPr txBox="1"/>
          <p:nvPr/>
        </p:nvSpPr>
        <p:spPr>
          <a:xfrm>
            <a:off x="6401895" y="4411231"/>
            <a:ext cx="5438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 </a:t>
            </a:r>
            <a:r>
              <a:rPr lang="hr-HR" sz="2800" dirty="0" err="1"/>
              <a:t>using</a:t>
            </a:r>
            <a:r>
              <a:rPr lang="hr-HR" sz="2800" dirty="0"/>
              <a:t> </a:t>
            </a:r>
            <a:r>
              <a:rPr lang="hr-HR" sz="2800" b="1" dirty="0"/>
              <a:t>WHO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b="1" dirty="0"/>
              <a:t>WHAT</a:t>
            </a:r>
            <a:r>
              <a:rPr lang="hr-HR" sz="2800" dirty="0"/>
              <a:t> to </a:t>
            </a:r>
            <a:r>
              <a:rPr lang="hr-HR" sz="2800" dirty="0" err="1"/>
              <a:t>match</a:t>
            </a:r>
            <a:r>
              <a:rPr lang="hr-HR" sz="2800" dirty="0"/>
              <a:t> </a:t>
            </a:r>
            <a:r>
              <a:rPr lang="hr-HR" sz="2800" dirty="0" err="1"/>
              <a:t>these</a:t>
            </a:r>
            <a:r>
              <a:rPr lang="hr-HR" sz="2800" dirty="0"/>
              <a:t> </a:t>
            </a:r>
            <a:r>
              <a:rPr lang="hr-HR" sz="2800" dirty="0" err="1"/>
              <a:t>answers</a:t>
            </a:r>
            <a:r>
              <a:rPr lang="hr-HR" sz="2800" dirty="0"/>
              <a:t> (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underlined</a:t>
            </a:r>
            <a:r>
              <a:rPr lang="hr-HR" sz="2800" dirty="0"/>
              <a:t> word </a:t>
            </a:r>
            <a:r>
              <a:rPr lang="hr-HR" sz="2800" dirty="0" err="1"/>
              <a:t>or</a:t>
            </a:r>
            <a:r>
              <a:rPr lang="hr-HR" sz="2800" dirty="0"/>
              <a:t> </a:t>
            </a:r>
            <a:r>
              <a:rPr lang="hr-HR" sz="2800" dirty="0" err="1"/>
              <a:t>expression</a:t>
            </a:r>
            <a:r>
              <a:rPr lang="hr-HR" sz="2800" dirty="0"/>
              <a:t> </a:t>
            </a:r>
            <a:r>
              <a:rPr lang="hr-HR" sz="2800" dirty="0" err="1"/>
              <a:t>is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answer</a:t>
            </a:r>
            <a:r>
              <a:rPr lang="hr-HR" sz="2800" dirty="0"/>
              <a:t>.)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B99BC0-7BDE-8B68-BCB7-92F676DD62A9}"/>
              </a:ext>
            </a:extLst>
          </p:cNvPr>
          <p:cNvSpPr txBox="1"/>
          <p:nvPr/>
        </p:nvSpPr>
        <p:spPr>
          <a:xfrm>
            <a:off x="6401895" y="633478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08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16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42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465" y="1362306"/>
            <a:ext cx="4063036" cy="521470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3" y="1321394"/>
            <a:ext cx="53962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Find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right</a:t>
            </a:r>
            <a:r>
              <a:rPr lang="hr-HR" sz="2800" dirty="0"/>
              <a:t> </a:t>
            </a:r>
            <a:r>
              <a:rPr lang="hr-HR" sz="2800" dirty="0" err="1"/>
              <a:t>ending</a:t>
            </a:r>
            <a:r>
              <a:rPr lang="hr-HR" sz="2800" dirty="0"/>
              <a:t> for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9172" y="248168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57388" y="376139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Match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columns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457387" y="438983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B8FA0-67DC-2422-E135-B1092AAA3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2" y="1348995"/>
            <a:ext cx="5100162" cy="510016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36AF11-DEAE-5E02-B420-4E8D707F1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88" y="2361213"/>
            <a:ext cx="327688" cy="3515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A1A80E-86E1-A506-5F36-846A6D36C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4" y="2420154"/>
            <a:ext cx="5988412" cy="26824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ABF61D-CF78-8999-F218-7E7C9935F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01" y="3252949"/>
            <a:ext cx="1993764" cy="18060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969AAC-3E4F-4F82-08B1-86B05E0B01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38" y="3189348"/>
            <a:ext cx="2193140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7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BD9A91-F508-AD72-BA07-DA23164F6B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9725" cy="68580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5C808-A6EA-14C4-3782-54363A63A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0168" y="380217"/>
            <a:ext cx="5181600" cy="1325563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</a:t>
            </a:r>
            <a:r>
              <a:rPr lang="hr-HR" dirty="0"/>
              <a:t>. </a:t>
            </a:r>
            <a:r>
              <a:rPr lang="hr-HR" dirty="0" err="1"/>
              <a:t>Choose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right</a:t>
            </a:r>
            <a:r>
              <a:rPr lang="hr-HR" dirty="0"/>
              <a:t> </a:t>
            </a:r>
            <a:r>
              <a:rPr lang="hr-HR" dirty="0" err="1"/>
              <a:t>form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verb</a:t>
            </a:r>
            <a:r>
              <a:rPr lang="hr-HR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27CBBC-61F3-29ED-8876-216DAD194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r="3904"/>
          <a:stretch/>
        </p:blipFill>
        <p:spPr>
          <a:xfrm>
            <a:off x="49707" y="2263466"/>
            <a:ext cx="6046293" cy="233106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8EF805C-1F84-4072-3D4D-D07CB27E8269}"/>
              </a:ext>
            </a:extLst>
          </p:cNvPr>
          <p:cNvSpPr txBox="1">
            <a:spLocks/>
          </p:cNvSpPr>
          <p:nvPr/>
        </p:nvSpPr>
        <p:spPr>
          <a:xfrm>
            <a:off x="6570168" y="1525146"/>
            <a:ext cx="5181600" cy="715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E4E92-6B7C-F857-4922-64649DC3ABC8}"/>
              </a:ext>
            </a:extLst>
          </p:cNvPr>
          <p:cNvSpPr/>
          <p:nvPr/>
        </p:nvSpPr>
        <p:spPr>
          <a:xfrm>
            <a:off x="523875" y="2658423"/>
            <a:ext cx="314325" cy="3133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93EBA5-57ED-A4FA-038D-3B2670363979}"/>
              </a:ext>
            </a:extLst>
          </p:cNvPr>
          <p:cNvSpPr/>
          <p:nvPr/>
        </p:nvSpPr>
        <p:spPr>
          <a:xfrm>
            <a:off x="1690786" y="3029898"/>
            <a:ext cx="1447800" cy="39910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439B46-00AE-220B-D847-7CF8B9DCB53C}"/>
              </a:ext>
            </a:extLst>
          </p:cNvPr>
          <p:cNvSpPr/>
          <p:nvPr/>
        </p:nvSpPr>
        <p:spPr>
          <a:xfrm>
            <a:off x="228797" y="3686650"/>
            <a:ext cx="1447800" cy="39910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480D32B-2B2C-CAF8-5584-3E2BFF791F09}"/>
              </a:ext>
            </a:extLst>
          </p:cNvPr>
          <p:cNvSpPr/>
          <p:nvPr/>
        </p:nvSpPr>
        <p:spPr>
          <a:xfrm>
            <a:off x="1069231" y="4085752"/>
            <a:ext cx="314325" cy="3133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03A5C0B-1991-8018-BFD1-3F80BBDCACCA}"/>
              </a:ext>
            </a:extLst>
          </p:cNvPr>
          <p:cNvSpPr/>
          <p:nvPr/>
        </p:nvSpPr>
        <p:spPr>
          <a:xfrm>
            <a:off x="3676651" y="3808846"/>
            <a:ext cx="447804" cy="3133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709A6F-67C1-83CE-F014-552BDB7B7DA4}"/>
              </a:ext>
            </a:extLst>
          </p:cNvPr>
          <p:cNvSpPr/>
          <p:nvPr/>
        </p:nvSpPr>
        <p:spPr>
          <a:xfrm>
            <a:off x="4557810" y="4085752"/>
            <a:ext cx="1538189" cy="512928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EAC9976-92B4-05EA-9E04-2AD90B268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8" y="2240163"/>
            <a:ext cx="6465938" cy="23403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A5ACC032-3AFD-962B-67E7-81E00F112A65}"/>
              </a:ext>
            </a:extLst>
          </p:cNvPr>
          <p:cNvSpPr txBox="1">
            <a:spLocks/>
          </p:cNvSpPr>
          <p:nvPr/>
        </p:nvSpPr>
        <p:spPr>
          <a:xfrm>
            <a:off x="6570168" y="2292604"/>
            <a:ext cx="5181600" cy="731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Answer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.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01004B3D-28A8-CADE-7C47-826615EED580}"/>
              </a:ext>
            </a:extLst>
          </p:cNvPr>
          <p:cNvSpPr txBox="1">
            <a:spLocks/>
          </p:cNvSpPr>
          <p:nvPr/>
        </p:nvSpPr>
        <p:spPr>
          <a:xfrm>
            <a:off x="6575840" y="2997176"/>
            <a:ext cx="5181600" cy="61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B0678D2-9993-C579-1B55-5A460BE3DB16}"/>
              </a:ext>
            </a:extLst>
          </p:cNvPr>
          <p:cNvSpPr/>
          <p:nvPr/>
        </p:nvSpPr>
        <p:spPr>
          <a:xfrm>
            <a:off x="390525" y="2669038"/>
            <a:ext cx="314325" cy="3133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2DB887F-D839-A2A3-BF71-52C138BC8C1F}"/>
              </a:ext>
            </a:extLst>
          </p:cNvPr>
          <p:cNvSpPr/>
          <p:nvPr/>
        </p:nvSpPr>
        <p:spPr>
          <a:xfrm>
            <a:off x="3791048" y="2965366"/>
            <a:ext cx="314325" cy="3133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3636FCF-1396-5812-0814-BCC103882E71}"/>
              </a:ext>
            </a:extLst>
          </p:cNvPr>
          <p:cNvSpPr/>
          <p:nvPr/>
        </p:nvSpPr>
        <p:spPr>
          <a:xfrm>
            <a:off x="362404" y="3272311"/>
            <a:ext cx="314325" cy="3133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E1F18A4-D3B3-DF2B-2DD8-8172C9BF4516}"/>
              </a:ext>
            </a:extLst>
          </p:cNvPr>
          <p:cNvSpPr/>
          <p:nvPr/>
        </p:nvSpPr>
        <p:spPr>
          <a:xfrm>
            <a:off x="3743390" y="3605932"/>
            <a:ext cx="314325" cy="3133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6E9BA3A-AACD-CFFB-325F-EAB29A8778D1}"/>
              </a:ext>
            </a:extLst>
          </p:cNvPr>
          <p:cNvSpPr/>
          <p:nvPr/>
        </p:nvSpPr>
        <p:spPr>
          <a:xfrm>
            <a:off x="3743389" y="3869560"/>
            <a:ext cx="314325" cy="3133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EFA0506-12AA-E04D-ED1D-F2C22E3C95B5}"/>
              </a:ext>
            </a:extLst>
          </p:cNvPr>
          <p:cNvSpPr/>
          <p:nvPr/>
        </p:nvSpPr>
        <p:spPr>
          <a:xfrm>
            <a:off x="3743388" y="4164337"/>
            <a:ext cx="314325" cy="313377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3B1F34-5438-A60B-D7C1-6068EEAB88B4}"/>
              </a:ext>
            </a:extLst>
          </p:cNvPr>
          <p:cNvSpPr txBox="1"/>
          <p:nvPr/>
        </p:nvSpPr>
        <p:spPr>
          <a:xfrm>
            <a:off x="6570168" y="4368078"/>
            <a:ext cx="52793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Sort</a:t>
            </a:r>
            <a:r>
              <a:rPr lang="hr-HR" sz="2800" dirty="0"/>
              <a:t> </a:t>
            </a:r>
            <a:r>
              <a:rPr lang="hr-HR" sz="2800" dirty="0" err="1"/>
              <a:t>out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sports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this</a:t>
            </a:r>
            <a:r>
              <a:rPr lang="hr-HR" sz="2800" dirty="0"/>
              <a:t> online game.</a:t>
            </a:r>
          </a:p>
          <a:p>
            <a:pPr algn="ctr"/>
            <a:r>
              <a:rPr lang="hr-HR" sz="2800" dirty="0">
                <a:hlinkClick r:id="rId5"/>
              </a:rPr>
              <a:t>https://wordwall.net/play/847/879/904</a:t>
            </a:r>
            <a:r>
              <a:rPr lang="hr-H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56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2C3E29-AA78-5893-E2AD-332491A611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85727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8727E-2EDB-2F22-648B-E87992797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53174" y="215901"/>
            <a:ext cx="5570971" cy="947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600" dirty="0"/>
              <a:t>Read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article</a:t>
            </a:r>
            <a:r>
              <a:rPr lang="hr-HR" sz="2600" dirty="0"/>
              <a:t>. </a:t>
            </a:r>
            <a:r>
              <a:rPr lang="hr-HR" sz="2600" dirty="0" err="1"/>
              <a:t>Match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headings</a:t>
            </a:r>
            <a:r>
              <a:rPr lang="hr-HR" sz="2600" dirty="0"/>
              <a:t> </a:t>
            </a:r>
            <a:r>
              <a:rPr lang="hr-HR" sz="2600" dirty="0" err="1"/>
              <a:t>with</a:t>
            </a:r>
            <a:r>
              <a:rPr lang="hr-HR" sz="2600" dirty="0"/>
              <a:t> </a:t>
            </a:r>
            <a:r>
              <a:rPr lang="hr-HR" sz="2600" dirty="0" err="1"/>
              <a:t>the</a:t>
            </a:r>
            <a:r>
              <a:rPr lang="hr-HR" sz="2600" dirty="0"/>
              <a:t> </a:t>
            </a:r>
            <a:r>
              <a:rPr lang="hr-HR" sz="2600" dirty="0" err="1"/>
              <a:t>appropriate</a:t>
            </a:r>
            <a:r>
              <a:rPr lang="hr-HR" sz="2600" dirty="0"/>
              <a:t> </a:t>
            </a:r>
            <a:r>
              <a:rPr lang="hr-HR" sz="2600" dirty="0" err="1"/>
              <a:t>paragraphs</a:t>
            </a:r>
            <a:r>
              <a:rPr lang="hr-HR" sz="2600" dirty="0"/>
              <a:t> (1-4).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145D67-9C9B-44AF-CDE0-918D6CA0A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318"/>
            <a:ext cx="5285727" cy="24553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E1A9A7-5AD5-6928-9700-114F22732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84" y="580295"/>
            <a:ext cx="2800955" cy="600686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71B9941-D8BF-ED01-E91B-F19BDBA19AEA}"/>
              </a:ext>
            </a:extLst>
          </p:cNvPr>
          <p:cNvSpPr txBox="1">
            <a:spLocks/>
          </p:cNvSpPr>
          <p:nvPr/>
        </p:nvSpPr>
        <p:spPr>
          <a:xfrm>
            <a:off x="6332176" y="1191938"/>
            <a:ext cx="5181600" cy="661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DDB52F-F46A-4280-94E2-369E711DA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318"/>
            <a:ext cx="5285727" cy="245536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03198-1F13-660A-B774-8D8FF5A8A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" y="3378731"/>
            <a:ext cx="487127" cy="12552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F0DE37-6FA8-687F-8C9A-070520FE8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522659"/>
            <a:ext cx="4940463" cy="414449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697408E-8627-ECB7-4A92-B9AB88143228}"/>
              </a:ext>
            </a:extLst>
          </p:cNvPr>
          <p:cNvSpPr txBox="1">
            <a:spLocks/>
          </p:cNvSpPr>
          <p:nvPr/>
        </p:nvSpPr>
        <p:spPr>
          <a:xfrm>
            <a:off x="6260811" y="1881536"/>
            <a:ext cx="5181600" cy="698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Answer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.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9189B7F-6F18-D7AF-D09C-E517BC083508}"/>
              </a:ext>
            </a:extLst>
          </p:cNvPr>
          <p:cNvSpPr txBox="1">
            <a:spLocks/>
          </p:cNvSpPr>
          <p:nvPr/>
        </p:nvSpPr>
        <p:spPr>
          <a:xfrm>
            <a:off x="5693414" y="2579989"/>
            <a:ext cx="6498586" cy="4208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000" dirty="0">
                <a:solidFill>
                  <a:srgbClr val="FF0000"/>
                </a:solidFill>
              </a:rPr>
              <a:t>1 He </a:t>
            </a:r>
            <a:r>
              <a:rPr lang="hr-HR" sz="2000" dirty="0" err="1">
                <a:solidFill>
                  <a:srgbClr val="FF0000"/>
                </a:solidFill>
              </a:rPr>
              <a:t>was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born</a:t>
            </a:r>
            <a:r>
              <a:rPr lang="hr-HR" sz="2000" dirty="0">
                <a:solidFill>
                  <a:srgbClr val="FF0000"/>
                </a:solidFill>
              </a:rPr>
              <a:t> on 24th June 1987.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000" dirty="0">
                <a:solidFill>
                  <a:srgbClr val="FF0000"/>
                </a:solidFill>
              </a:rPr>
              <a:t>2 He </a:t>
            </a:r>
            <a:r>
              <a:rPr lang="hr-HR" sz="2000" dirty="0" err="1">
                <a:solidFill>
                  <a:srgbClr val="FF0000"/>
                </a:solidFill>
              </a:rPr>
              <a:t>has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two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brothers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and</a:t>
            </a:r>
            <a:r>
              <a:rPr lang="hr-HR" sz="2000" dirty="0">
                <a:solidFill>
                  <a:srgbClr val="FF0000"/>
                </a:solidFill>
              </a:rPr>
              <a:t> a </a:t>
            </a:r>
            <a:r>
              <a:rPr lang="hr-HR" sz="2000" dirty="0" err="1">
                <a:solidFill>
                  <a:srgbClr val="FF0000"/>
                </a:solidFill>
              </a:rPr>
              <a:t>sister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000" dirty="0">
                <a:solidFill>
                  <a:srgbClr val="FF0000"/>
                </a:solidFill>
              </a:rPr>
              <a:t>3 </a:t>
            </a:r>
            <a:r>
              <a:rPr lang="hr-HR" sz="2000" dirty="0" err="1">
                <a:solidFill>
                  <a:srgbClr val="FF0000"/>
                </a:solidFill>
              </a:rPr>
              <a:t>Her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name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is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Antonella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Roccuzzo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000" dirty="0">
                <a:solidFill>
                  <a:srgbClr val="FF0000"/>
                </a:solidFill>
              </a:rPr>
              <a:t>4 He </a:t>
            </a:r>
            <a:r>
              <a:rPr lang="hr-HR" sz="2000" dirty="0" err="1">
                <a:solidFill>
                  <a:srgbClr val="FF0000"/>
                </a:solidFill>
              </a:rPr>
              <a:t>started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playing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football</a:t>
            </a:r>
            <a:r>
              <a:rPr lang="hr-HR" sz="2000" dirty="0">
                <a:solidFill>
                  <a:srgbClr val="FF0000"/>
                </a:solidFill>
              </a:rPr>
              <a:t> at </a:t>
            </a:r>
            <a:r>
              <a:rPr lang="hr-HR" sz="2000" dirty="0" err="1">
                <a:solidFill>
                  <a:srgbClr val="FF0000"/>
                </a:solidFill>
              </a:rPr>
              <a:t>the</a:t>
            </a:r>
            <a:r>
              <a:rPr lang="hr-HR" sz="2000" dirty="0">
                <a:solidFill>
                  <a:srgbClr val="FF0000"/>
                </a:solidFill>
              </a:rPr>
              <a:t> age </a:t>
            </a:r>
            <a:r>
              <a:rPr lang="hr-HR" sz="2000" dirty="0" err="1">
                <a:solidFill>
                  <a:srgbClr val="FF0000"/>
                </a:solidFill>
              </a:rPr>
              <a:t>of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five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000" dirty="0">
                <a:solidFill>
                  <a:srgbClr val="FF0000"/>
                </a:solidFill>
              </a:rPr>
              <a:t>5 He </a:t>
            </a:r>
            <a:r>
              <a:rPr lang="hr-HR" sz="2000" dirty="0" err="1">
                <a:solidFill>
                  <a:srgbClr val="FF0000"/>
                </a:solidFill>
              </a:rPr>
              <a:t>was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much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smaller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than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the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other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kids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his</a:t>
            </a:r>
            <a:r>
              <a:rPr lang="hr-HR" sz="2000" dirty="0">
                <a:solidFill>
                  <a:srgbClr val="FF0000"/>
                </a:solidFill>
              </a:rPr>
              <a:t> age.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000" dirty="0">
                <a:solidFill>
                  <a:srgbClr val="FF0000"/>
                </a:solidFill>
              </a:rPr>
              <a:t>6 </a:t>
            </a:r>
            <a:r>
              <a:rPr lang="hr-HR" sz="2000" dirty="0" err="1">
                <a:solidFill>
                  <a:srgbClr val="FF0000"/>
                </a:solidFill>
              </a:rPr>
              <a:t>The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sporting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director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of</a:t>
            </a:r>
            <a:r>
              <a:rPr lang="hr-HR" sz="2000" dirty="0">
                <a:solidFill>
                  <a:srgbClr val="FF0000"/>
                </a:solidFill>
              </a:rPr>
              <a:t> FC Barcelona </a:t>
            </a:r>
            <a:r>
              <a:rPr lang="hr-HR" sz="2000" dirty="0" err="1">
                <a:solidFill>
                  <a:srgbClr val="FF0000"/>
                </a:solidFill>
              </a:rPr>
              <a:t>offered</a:t>
            </a:r>
            <a:r>
              <a:rPr lang="hr-HR" sz="2000" dirty="0">
                <a:solidFill>
                  <a:srgbClr val="FF0000"/>
                </a:solidFill>
              </a:rPr>
              <a:t> to </a:t>
            </a:r>
            <a:r>
              <a:rPr lang="hr-HR" sz="2000" dirty="0" err="1">
                <a:solidFill>
                  <a:srgbClr val="FF0000"/>
                </a:solidFill>
              </a:rPr>
              <a:t>pay</a:t>
            </a:r>
            <a:r>
              <a:rPr lang="hr-HR" sz="2000" dirty="0">
                <a:solidFill>
                  <a:srgbClr val="FF0000"/>
                </a:solidFill>
              </a:rPr>
              <a:t> for </a:t>
            </a:r>
            <a:r>
              <a:rPr lang="hr-HR" sz="2000" dirty="0" err="1">
                <a:solidFill>
                  <a:srgbClr val="FF0000"/>
                </a:solidFill>
              </a:rPr>
              <a:t>his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medical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treatment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000" dirty="0">
                <a:solidFill>
                  <a:srgbClr val="FF0000"/>
                </a:solidFill>
              </a:rPr>
              <a:t>7 He </a:t>
            </a:r>
            <a:r>
              <a:rPr lang="hr-HR" sz="2000" dirty="0" err="1">
                <a:solidFill>
                  <a:srgbClr val="FF0000"/>
                </a:solidFill>
              </a:rPr>
              <a:t>scored</a:t>
            </a:r>
            <a:r>
              <a:rPr lang="hr-HR" sz="2000" dirty="0">
                <a:solidFill>
                  <a:srgbClr val="FF0000"/>
                </a:solidFill>
              </a:rPr>
              <a:t> 91 </a:t>
            </a:r>
            <a:r>
              <a:rPr lang="hr-HR" sz="2000" dirty="0" err="1">
                <a:solidFill>
                  <a:srgbClr val="FF0000"/>
                </a:solidFill>
              </a:rPr>
              <a:t>goals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in</a:t>
            </a:r>
            <a:r>
              <a:rPr lang="hr-HR" sz="2000" dirty="0">
                <a:solidFill>
                  <a:srgbClr val="FF0000"/>
                </a:solidFill>
              </a:rPr>
              <a:t> one </a:t>
            </a:r>
            <a:r>
              <a:rPr lang="hr-HR" sz="2000" dirty="0" err="1">
                <a:solidFill>
                  <a:srgbClr val="FF0000"/>
                </a:solidFill>
              </a:rPr>
              <a:t>year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2000" dirty="0">
                <a:solidFill>
                  <a:srgbClr val="FF0000"/>
                </a:solidFill>
              </a:rPr>
              <a:t>8 He </a:t>
            </a:r>
            <a:r>
              <a:rPr lang="hr-HR" sz="2000" dirty="0" err="1">
                <a:solidFill>
                  <a:srgbClr val="FF0000"/>
                </a:solidFill>
              </a:rPr>
              <a:t>started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the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foundation</a:t>
            </a:r>
            <a:r>
              <a:rPr lang="hr-HR" sz="2000" dirty="0">
                <a:solidFill>
                  <a:srgbClr val="FF0000"/>
                </a:solidFill>
              </a:rPr>
              <a:t> to </a:t>
            </a:r>
            <a:r>
              <a:rPr lang="hr-HR" sz="2000" dirty="0" err="1">
                <a:solidFill>
                  <a:srgbClr val="FF0000"/>
                </a:solidFill>
              </a:rPr>
              <a:t>help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children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in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poor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areas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of</a:t>
            </a:r>
            <a:r>
              <a:rPr lang="hr-HR" sz="2000" dirty="0">
                <a:solidFill>
                  <a:srgbClr val="FF0000"/>
                </a:solidFill>
              </a:rPr>
              <a:t> Argentina </a:t>
            </a:r>
            <a:r>
              <a:rPr lang="hr-HR" sz="2000" dirty="0" err="1">
                <a:solidFill>
                  <a:srgbClr val="FF0000"/>
                </a:solidFill>
              </a:rPr>
              <a:t>and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around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the</a:t>
            </a:r>
            <a:r>
              <a:rPr lang="hr-HR" sz="2000" dirty="0">
                <a:solidFill>
                  <a:srgbClr val="FF0000"/>
                </a:solidFill>
              </a:rPr>
              <a:t> </a:t>
            </a:r>
            <a:r>
              <a:rPr lang="hr-HR" sz="2000" dirty="0" err="1">
                <a:solidFill>
                  <a:srgbClr val="FF0000"/>
                </a:solidFill>
              </a:rPr>
              <a:t>world</a:t>
            </a:r>
            <a:r>
              <a:rPr lang="hr-HR" sz="20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865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E60C1-CCB8-04B4-5589-10D506AD7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0763" y="934715"/>
            <a:ext cx="5381625" cy="1428750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about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? Who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favourite</a:t>
            </a:r>
            <a:r>
              <a:rPr lang="hr-HR" dirty="0"/>
              <a:t> </a:t>
            </a:r>
            <a:r>
              <a:rPr lang="hr-HR" dirty="0" err="1"/>
              <a:t>sportsperson</a:t>
            </a:r>
            <a:r>
              <a:rPr lang="hr-HR" dirty="0"/>
              <a:t>? </a:t>
            </a:r>
            <a:r>
              <a:rPr lang="hr-HR" dirty="0" err="1"/>
              <a:t>Why</a:t>
            </a:r>
            <a:r>
              <a:rPr lang="hr-HR" dirty="0"/>
              <a:t>?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31E1D0C-34E0-244B-5690-A8B98A4F0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85727" cy="685800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E1D4B4-078D-A658-BAB1-0894162C383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" y="2363465"/>
            <a:ext cx="5209922" cy="23228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01DD57D-5028-4264-7FCC-A8CFE894DDC3}"/>
              </a:ext>
            </a:extLst>
          </p:cNvPr>
          <p:cNvSpPr txBox="1">
            <a:spLocks/>
          </p:cNvSpPr>
          <p:nvPr/>
        </p:nvSpPr>
        <p:spPr>
          <a:xfrm>
            <a:off x="6068076" y="2810506"/>
            <a:ext cx="5381625" cy="19424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Write</a:t>
            </a:r>
            <a:r>
              <a:rPr lang="hr-HR" dirty="0"/>
              <a:t> </a:t>
            </a:r>
            <a:r>
              <a:rPr lang="hr-HR" dirty="0" err="1"/>
              <a:t>about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favourite</a:t>
            </a:r>
            <a:r>
              <a:rPr lang="hr-HR" dirty="0"/>
              <a:t> </a:t>
            </a:r>
            <a:r>
              <a:rPr lang="hr-HR" dirty="0" err="1"/>
              <a:t>sportsperson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any</a:t>
            </a:r>
            <a:r>
              <a:rPr lang="hr-HR" dirty="0"/>
              <a:t> </a:t>
            </a:r>
            <a:r>
              <a:rPr lang="hr-HR" dirty="0" err="1"/>
              <a:t>other</a:t>
            </a:r>
            <a:r>
              <a:rPr lang="hr-HR" dirty="0"/>
              <a:t> </a:t>
            </a:r>
            <a:r>
              <a:rPr lang="hr-HR" dirty="0" err="1"/>
              <a:t>famous</a:t>
            </a:r>
            <a:r>
              <a:rPr lang="hr-HR" dirty="0"/>
              <a:t> </a:t>
            </a:r>
            <a:r>
              <a:rPr lang="hr-HR" dirty="0" err="1"/>
              <a:t>sportsperson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notebook</a:t>
            </a:r>
            <a:r>
              <a:rPr lang="hr-HR" dirty="0"/>
              <a:t>. Use </a:t>
            </a:r>
            <a:r>
              <a:rPr lang="hr-HR" dirty="0" err="1"/>
              <a:t>these</a:t>
            </a:r>
            <a:r>
              <a:rPr lang="hr-HR" dirty="0"/>
              <a:t> </a:t>
            </a:r>
            <a:r>
              <a:rPr lang="hr-HR" dirty="0" err="1"/>
              <a:t>headings</a:t>
            </a:r>
            <a:r>
              <a:rPr lang="hr-HR" dirty="0"/>
              <a:t> for </a:t>
            </a:r>
            <a:r>
              <a:rPr lang="hr-HR" dirty="0" err="1"/>
              <a:t>three</a:t>
            </a:r>
            <a:r>
              <a:rPr lang="hr-HR" dirty="0"/>
              <a:t> </a:t>
            </a:r>
            <a:r>
              <a:rPr lang="hr-HR" dirty="0" err="1"/>
              <a:t>paragraphs</a:t>
            </a:r>
            <a:r>
              <a:rPr lang="hr-HR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6A0DD-5CC9-1AB5-C599-F1E643D58C42}"/>
              </a:ext>
            </a:extLst>
          </p:cNvPr>
          <p:cNvSpPr txBox="1"/>
          <p:nvPr/>
        </p:nvSpPr>
        <p:spPr>
          <a:xfrm>
            <a:off x="6200776" y="4838700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Play a game! </a:t>
            </a:r>
            <a:r>
              <a:rPr lang="hr-HR" sz="2800" b="1" dirty="0">
                <a:sym typeface="Wingdings" panose="05000000000000000000" pitchFamily="2" charset="2"/>
              </a:rPr>
              <a:t> </a:t>
            </a:r>
          </a:p>
          <a:p>
            <a:pPr algn="ctr"/>
            <a:r>
              <a:rPr lang="hr-HR" sz="2800" dirty="0">
                <a:hlinkClick r:id="rId4"/>
              </a:rPr>
              <a:t>https://wordwall.net/play/847/517/438</a:t>
            </a:r>
            <a:r>
              <a:rPr lang="hr-HR" sz="2800" dirty="0">
                <a:sym typeface="Wingdings" panose="05000000000000000000" pitchFamily="2" charset="2"/>
              </a:rPr>
              <a:t> 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75041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400" i="1" dirty="0" err="1"/>
              <a:t>Workbook</a:t>
            </a:r>
            <a:r>
              <a:rPr lang="hr-HR" sz="2400" i="1" dirty="0"/>
              <a:t>, p. 43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1" y="1120322"/>
            <a:ext cx="3862762" cy="5456691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473119" y="1021739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Fill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missing</a:t>
            </a:r>
            <a:r>
              <a:rPr lang="hr-HR" sz="2800" dirty="0"/>
              <a:t> </a:t>
            </a:r>
            <a:r>
              <a:rPr lang="hr-HR" sz="2800" dirty="0" err="1"/>
              <a:t>words</a:t>
            </a:r>
            <a:r>
              <a:rPr lang="hr-HR" sz="2800" dirty="0"/>
              <a:t> (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initial</a:t>
            </a:r>
            <a:r>
              <a:rPr lang="hr-HR" sz="2800" dirty="0"/>
              <a:t> </a:t>
            </a:r>
            <a:r>
              <a:rPr lang="hr-HR" sz="2800" dirty="0" err="1"/>
              <a:t>letters</a:t>
            </a:r>
            <a:r>
              <a:rPr lang="hr-HR" sz="2800" dirty="0"/>
              <a:t> </a:t>
            </a:r>
            <a:r>
              <a:rPr lang="hr-HR" sz="2800" dirty="0" err="1"/>
              <a:t>will</a:t>
            </a:r>
            <a:r>
              <a:rPr lang="hr-HR" sz="2800" dirty="0"/>
              <a:t> </a:t>
            </a:r>
            <a:r>
              <a:rPr lang="hr-HR" sz="2800" dirty="0" err="1"/>
              <a:t>help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473118" y="2045231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473117" y="2811102"/>
            <a:ext cx="56879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Divide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text</a:t>
            </a:r>
            <a:r>
              <a:rPr lang="hr-HR" sz="2800" dirty="0"/>
              <a:t> </a:t>
            </a:r>
            <a:r>
              <a:rPr lang="hr-HR" sz="2800" dirty="0" err="1"/>
              <a:t>into</a:t>
            </a:r>
            <a:r>
              <a:rPr lang="hr-HR" sz="2800" dirty="0"/>
              <a:t> </a:t>
            </a:r>
            <a:r>
              <a:rPr lang="hr-HR" sz="2800" dirty="0" err="1"/>
              <a:t>four</a:t>
            </a:r>
            <a:r>
              <a:rPr lang="hr-HR" sz="2800" dirty="0"/>
              <a:t> </a:t>
            </a:r>
            <a:r>
              <a:rPr lang="hr-HR" sz="2800" dirty="0" err="1"/>
              <a:t>paragraphs</a:t>
            </a:r>
            <a:r>
              <a:rPr lang="hr-HR" sz="2800" dirty="0"/>
              <a:t> </a:t>
            </a:r>
            <a:r>
              <a:rPr lang="hr-HR" sz="2800" dirty="0" err="1"/>
              <a:t>and</a:t>
            </a:r>
            <a:r>
              <a:rPr lang="hr-HR" sz="2800" dirty="0"/>
              <a:t> </a:t>
            </a:r>
            <a:r>
              <a:rPr lang="hr-HR" sz="2800" dirty="0" err="1"/>
              <a:t>write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appropriate</a:t>
            </a:r>
            <a:r>
              <a:rPr lang="hr-HR" sz="2800" dirty="0"/>
              <a:t> </a:t>
            </a:r>
            <a:r>
              <a:rPr lang="hr-HR" sz="2800" dirty="0" err="1"/>
              <a:t>heading</a:t>
            </a:r>
            <a:r>
              <a:rPr lang="hr-HR" sz="2800" dirty="0"/>
              <a:t> for </a:t>
            </a:r>
            <a:r>
              <a:rPr lang="hr-HR" sz="2800" dirty="0" err="1"/>
              <a:t>each</a:t>
            </a:r>
            <a:r>
              <a:rPr lang="hr-HR" sz="2800" dirty="0"/>
              <a:t> </a:t>
            </a:r>
            <a:r>
              <a:rPr lang="hr-HR" sz="2800" dirty="0" err="1"/>
              <a:t>paragraph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525712" y="605379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60147A-8AB0-6AD9-516B-E187C0823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" y="1656452"/>
            <a:ext cx="6213088" cy="390614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8505BC-1CDD-BF6F-9DD7-1EB7462CF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5" y="2161606"/>
            <a:ext cx="5860072" cy="3323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D6B4B5-EFBF-2DA3-D8DC-4F1C2CED54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" y="2578043"/>
            <a:ext cx="6318271" cy="20629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285A74-99B3-3C9E-8030-DE62702BDC7B}"/>
              </a:ext>
            </a:extLst>
          </p:cNvPr>
          <p:cNvSpPr txBox="1"/>
          <p:nvPr/>
        </p:nvSpPr>
        <p:spPr>
          <a:xfrm>
            <a:off x="6525713" y="4580791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Ask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 </a:t>
            </a:r>
            <a:r>
              <a:rPr lang="hr-HR" sz="2800" dirty="0" err="1"/>
              <a:t>about</a:t>
            </a:r>
            <a:r>
              <a:rPr lang="hr-HR" sz="2800" dirty="0"/>
              <a:t> Dražen Petrović. Use </a:t>
            </a:r>
            <a:r>
              <a:rPr lang="hr-HR" sz="2800" b="1" i="1" dirty="0" err="1"/>
              <a:t>what</a:t>
            </a:r>
            <a:r>
              <a:rPr lang="hr-HR" sz="2800" b="1" i="1" dirty="0"/>
              <a:t>, </a:t>
            </a:r>
            <a:r>
              <a:rPr lang="hr-HR" sz="2800" b="1" i="1" dirty="0" err="1"/>
              <a:t>where</a:t>
            </a:r>
            <a:r>
              <a:rPr lang="hr-HR" sz="2800" b="1" i="1" dirty="0"/>
              <a:t>, </a:t>
            </a:r>
            <a:r>
              <a:rPr lang="hr-HR" sz="2800" b="1" i="1" dirty="0" err="1"/>
              <a:t>when</a:t>
            </a:r>
            <a:r>
              <a:rPr lang="hr-HR" sz="2800" b="1" i="1" dirty="0"/>
              <a:t>, how.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2F56A2-2F99-FC87-36C2-BDD7BF2C0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4" y="1366840"/>
            <a:ext cx="5662151" cy="45876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EC385A5-82EF-5625-14FB-FB89A962B0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/>
          <a:stretch/>
        </p:blipFill>
        <p:spPr>
          <a:xfrm>
            <a:off x="640277" y="1778498"/>
            <a:ext cx="3801215" cy="40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8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FE378-58E3-DC7F-81DE-B1347CC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74" y="679712"/>
            <a:ext cx="10515600" cy="1835150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err="1"/>
              <a:t>Solve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riddle</a:t>
            </a:r>
            <a:r>
              <a:rPr lang="hr-HR" b="1" dirty="0"/>
              <a:t>. </a:t>
            </a:r>
            <a:br>
              <a:rPr lang="hr-HR" b="1" dirty="0"/>
            </a:br>
            <a:r>
              <a:rPr lang="hr-HR" b="1" dirty="0" err="1"/>
              <a:t>Write</a:t>
            </a:r>
            <a:r>
              <a:rPr lang="hr-HR" b="1" dirty="0"/>
              <a:t> </a:t>
            </a:r>
            <a:r>
              <a:rPr lang="hr-HR" b="1" dirty="0" err="1"/>
              <a:t>riddles</a:t>
            </a:r>
            <a:r>
              <a:rPr lang="hr-HR" b="1" dirty="0"/>
              <a:t> for 4 </a:t>
            </a:r>
            <a:r>
              <a:rPr lang="hr-HR" b="1" dirty="0" err="1"/>
              <a:t>Olympic</a:t>
            </a:r>
            <a:r>
              <a:rPr lang="hr-HR" b="1" dirty="0"/>
              <a:t> </a:t>
            </a:r>
            <a:r>
              <a:rPr lang="hr-HR" b="1" dirty="0" err="1"/>
              <a:t>sports</a:t>
            </a:r>
            <a:r>
              <a:rPr lang="hr-HR" b="1" dirty="0"/>
              <a:t>. </a:t>
            </a:r>
            <a:br>
              <a:rPr lang="hr-HR" b="1" dirty="0"/>
            </a:b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9B39C-FC4E-17B2-B417-A9F2EFDD3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579" y="3336129"/>
            <a:ext cx="4152900" cy="3295651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err="1"/>
              <a:t>It’s</a:t>
            </a:r>
            <a:r>
              <a:rPr lang="hr-HR" dirty="0"/>
              <a:t> </a:t>
            </a:r>
            <a:r>
              <a:rPr lang="hr-HR" dirty="0" err="1"/>
              <a:t>played</a:t>
            </a:r>
            <a:r>
              <a:rPr lang="hr-HR" dirty="0"/>
              <a:t> </a:t>
            </a:r>
            <a:r>
              <a:rPr lang="hr-HR" dirty="0" err="1"/>
              <a:t>indoors</a:t>
            </a:r>
            <a:r>
              <a:rPr lang="hr-HR" dirty="0"/>
              <a:t>, </a:t>
            </a:r>
            <a:r>
              <a:rPr lang="hr-HR" dirty="0" err="1"/>
              <a:t>both</a:t>
            </a:r>
            <a:r>
              <a:rPr lang="hr-HR" dirty="0"/>
              <a:t> </a:t>
            </a:r>
            <a:r>
              <a:rPr lang="hr-HR" dirty="0" err="1"/>
              <a:t>by</a:t>
            </a:r>
            <a:r>
              <a:rPr lang="hr-HR" dirty="0"/>
              <a:t> </a:t>
            </a:r>
            <a:r>
              <a:rPr lang="hr-HR" dirty="0" err="1"/>
              <a:t>men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women</a:t>
            </a:r>
            <a:r>
              <a:rPr lang="hr-HR" dirty="0"/>
              <a:t>. </a:t>
            </a:r>
            <a:r>
              <a:rPr lang="hr-HR" dirty="0" err="1"/>
              <a:t>It’s</a:t>
            </a:r>
            <a:r>
              <a:rPr lang="hr-HR" dirty="0"/>
              <a:t> a </a:t>
            </a:r>
            <a:r>
              <a:rPr lang="hr-HR" dirty="0" err="1"/>
              <a:t>team</a:t>
            </a:r>
            <a:r>
              <a:rPr lang="hr-HR" dirty="0"/>
              <a:t> sport. </a:t>
            </a:r>
            <a:r>
              <a:rPr lang="hr-HR" dirty="0" err="1"/>
              <a:t>Players</a:t>
            </a:r>
            <a:r>
              <a:rPr lang="hr-HR" dirty="0"/>
              <a:t> </a:t>
            </a:r>
            <a:r>
              <a:rPr lang="hr-HR" dirty="0" err="1"/>
              <a:t>wear</a:t>
            </a:r>
            <a:r>
              <a:rPr lang="hr-HR" dirty="0"/>
              <a:t> </a:t>
            </a:r>
            <a:r>
              <a:rPr lang="hr-HR" dirty="0" err="1"/>
              <a:t>helmets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protective</a:t>
            </a:r>
            <a:r>
              <a:rPr lang="hr-HR" dirty="0"/>
              <a:t> </a:t>
            </a:r>
            <a:r>
              <a:rPr lang="hr-HR" dirty="0" err="1"/>
              <a:t>clothing</a:t>
            </a:r>
            <a:r>
              <a:rPr lang="hr-HR" dirty="0"/>
              <a:t>. </a:t>
            </a:r>
            <a:r>
              <a:rPr lang="hr-HR" dirty="0" err="1"/>
              <a:t>The</a:t>
            </a:r>
            <a:r>
              <a:rPr lang="hr-HR" dirty="0"/>
              <a:t> one </a:t>
            </a:r>
            <a:r>
              <a:rPr lang="hr-HR" dirty="0" err="1"/>
              <a:t>who</a:t>
            </a:r>
            <a:r>
              <a:rPr lang="hr-HR" dirty="0"/>
              <a:t> </a:t>
            </a:r>
            <a:r>
              <a:rPr lang="hr-HR" dirty="0" err="1"/>
              <a:t>scores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most </a:t>
            </a:r>
            <a:r>
              <a:rPr lang="hr-HR" dirty="0" err="1"/>
              <a:t>goals</a:t>
            </a:r>
            <a:r>
              <a:rPr lang="hr-HR" dirty="0"/>
              <a:t>, </a:t>
            </a:r>
            <a:r>
              <a:rPr lang="hr-HR" dirty="0" err="1"/>
              <a:t>wins</a:t>
            </a:r>
            <a:r>
              <a:rPr lang="hr-HR" dirty="0"/>
              <a:t>. </a:t>
            </a:r>
            <a:r>
              <a:rPr lang="hr-HR" dirty="0" err="1"/>
              <a:t>Players</a:t>
            </a:r>
            <a:r>
              <a:rPr lang="hr-HR" dirty="0"/>
              <a:t> use a </a:t>
            </a:r>
            <a:r>
              <a:rPr lang="hr-HR" dirty="0" err="1"/>
              <a:t>puck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a </a:t>
            </a:r>
            <a:r>
              <a:rPr lang="hr-HR" dirty="0" err="1"/>
              <a:t>funny</a:t>
            </a:r>
            <a:r>
              <a:rPr lang="hr-HR" dirty="0"/>
              <a:t> </a:t>
            </a:r>
            <a:r>
              <a:rPr lang="hr-HR" dirty="0" err="1"/>
              <a:t>looking</a:t>
            </a:r>
            <a:r>
              <a:rPr lang="hr-HR" dirty="0"/>
              <a:t> </a:t>
            </a:r>
            <a:r>
              <a:rPr lang="hr-HR" dirty="0" err="1"/>
              <a:t>sticks</a:t>
            </a:r>
            <a:r>
              <a:rPr lang="hr-HR" dirty="0"/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3B1DE2-9D0F-729C-46B7-B483D374506A}"/>
              </a:ext>
            </a:extLst>
          </p:cNvPr>
          <p:cNvSpPr txBox="1">
            <a:spLocks/>
          </p:cNvSpPr>
          <p:nvPr/>
        </p:nvSpPr>
        <p:spPr>
          <a:xfrm>
            <a:off x="6762750" y="3336129"/>
            <a:ext cx="4219575" cy="32956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b="1" dirty="0"/>
          </a:p>
          <a:p>
            <a:pPr marL="0" indent="0">
              <a:buNone/>
            </a:pPr>
            <a:r>
              <a:rPr lang="hr-HR" dirty="0" err="1"/>
              <a:t>It’s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most </a:t>
            </a:r>
            <a:r>
              <a:rPr lang="hr-HR" dirty="0" err="1"/>
              <a:t>glamorous</a:t>
            </a:r>
            <a:r>
              <a:rPr lang="hr-HR" dirty="0"/>
              <a:t> sport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Olympics</a:t>
            </a:r>
            <a:r>
              <a:rPr lang="hr-HR" dirty="0"/>
              <a:t>. </a:t>
            </a:r>
            <a:r>
              <a:rPr lang="hr-HR" dirty="0" err="1"/>
              <a:t>Competitors</a:t>
            </a:r>
            <a:r>
              <a:rPr lang="hr-HR" dirty="0"/>
              <a:t> dance on </a:t>
            </a:r>
            <a:r>
              <a:rPr lang="hr-HR" dirty="0" err="1"/>
              <a:t>ice</a:t>
            </a:r>
            <a:r>
              <a:rPr lang="hr-HR" dirty="0"/>
              <a:t>. </a:t>
            </a:r>
            <a:r>
              <a:rPr lang="hr-HR" dirty="0" err="1"/>
              <a:t>They</a:t>
            </a:r>
            <a:r>
              <a:rPr lang="hr-HR" dirty="0"/>
              <a:t> </a:t>
            </a:r>
            <a:r>
              <a:rPr lang="hr-HR" dirty="0" err="1"/>
              <a:t>wear</a:t>
            </a:r>
            <a:r>
              <a:rPr lang="hr-HR" dirty="0"/>
              <a:t> </a:t>
            </a:r>
            <a:r>
              <a:rPr lang="hr-HR" dirty="0" err="1"/>
              <a:t>beautiful</a:t>
            </a:r>
            <a:r>
              <a:rPr lang="hr-HR" dirty="0"/>
              <a:t> </a:t>
            </a:r>
            <a:r>
              <a:rPr lang="hr-HR" dirty="0" err="1"/>
              <a:t>costumes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can</a:t>
            </a:r>
            <a:r>
              <a:rPr lang="hr-HR" dirty="0"/>
              <a:t> </a:t>
            </a:r>
            <a:r>
              <a:rPr lang="hr-HR" dirty="0" err="1"/>
              <a:t>perform</a:t>
            </a:r>
            <a:r>
              <a:rPr lang="hr-HR" dirty="0"/>
              <a:t> </a:t>
            </a:r>
            <a:r>
              <a:rPr lang="hr-HR" dirty="0" err="1"/>
              <a:t>amazing</a:t>
            </a:r>
            <a:r>
              <a:rPr lang="hr-HR" dirty="0"/>
              <a:t> </a:t>
            </a:r>
            <a:r>
              <a:rPr lang="hr-HR" dirty="0" err="1"/>
              <a:t>jumps</a:t>
            </a:r>
            <a:r>
              <a:rPr lang="hr-HR" dirty="0"/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117F16-55ED-F6E6-0BBD-BEF285E313D2}"/>
              </a:ext>
            </a:extLst>
          </p:cNvPr>
          <p:cNvSpPr txBox="1">
            <a:spLocks/>
          </p:cNvSpPr>
          <p:nvPr/>
        </p:nvSpPr>
        <p:spPr>
          <a:xfrm>
            <a:off x="1500579" y="3336125"/>
            <a:ext cx="4152900" cy="32956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5800" b="1" dirty="0"/>
              <a:t>ICE HOCKEY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F36307-896A-0605-F9D1-EC7E7041D1B7}"/>
              </a:ext>
            </a:extLst>
          </p:cNvPr>
          <p:cNvSpPr txBox="1">
            <a:spLocks/>
          </p:cNvSpPr>
          <p:nvPr/>
        </p:nvSpPr>
        <p:spPr>
          <a:xfrm>
            <a:off x="6762749" y="3336124"/>
            <a:ext cx="4219575" cy="32956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sz="5800" b="1" dirty="0"/>
              <a:t>FIGURE SKATING</a:t>
            </a:r>
          </a:p>
        </p:txBody>
      </p:sp>
    </p:spTree>
    <p:extLst>
      <p:ext uri="{BB962C8B-B14F-4D97-AF65-F5344CB8AC3E}">
        <p14:creationId xmlns:p14="http://schemas.microsoft.com/office/powerpoint/2010/main" val="128522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animBg="1"/>
      <p:bldP spid="9" grpId="0" build="p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A374DC-30C4-7F64-5FE0-A61C759A67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7405" cy="68580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CDD0AB-80E8-736D-2FA5-56E9B7FC4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975" y="244475"/>
            <a:ext cx="5307404" cy="141287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Here are some </a:t>
            </a:r>
            <a:r>
              <a:rPr lang="hr-HR" dirty="0" err="1"/>
              <a:t>Olympic</a:t>
            </a:r>
            <a:r>
              <a:rPr lang="hr-HR" dirty="0"/>
              <a:t> </a:t>
            </a:r>
            <a:r>
              <a:rPr lang="hr-HR" dirty="0" err="1"/>
              <a:t>sports</a:t>
            </a:r>
            <a:r>
              <a:rPr lang="hr-HR" dirty="0"/>
              <a:t>. </a:t>
            </a:r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box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pictures</a:t>
            </a:r>
            <a:r>
              <a:rPr lang="hr-HR" dirty="0"/>
              <a:t>.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AD4610D-B000-9127-8F9D-DC8343FB08BC}"/>
              </a:ext>
            </a:extLst>
          </p:cNvPr>
          <p:cNvSpPr txBox="1">
            <a:spLocks/>
          </p:cNvSpPr>
          <p:nvPr/>
        </p:nvSpPr>
        <p:spPr>
          <a:xfrm>
            <a:off x="6331123" y="2095327"/>
            <a:ext cx="5307405" cy="141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 </a:t>
            </a:r>
            <a:r>
              <a:rPr lang="hr-HR" dirty="0" err="1"/>
              <a:t>Copy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translate</a:t>
            </a:r>
            <a:r>
              <a:rPr lang="hr-HR" dirty="0"/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A18A28-E852-D59E-5464-509D9CE40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7612"/>
            <a:ext cx="5742033" cy="27427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2F0C80-B1CD-29EE-B135-3A617437F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94" y="2880407"/>
            <a:ext cx="3800081" cy="12611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D0B1D-9BBB-1BE2-EC87-098452BAF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" y="2147993"/>
            <a:ext cx="6107706" cy="256201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537EA3A-FC1F-B793-31CE-994DFBD9AABF}"/>
              </a:ext>
            </a:extLst>
          </p:cNvPr>
          <p:cNvSpPr txBox="1">
            <a:spLocks/>
          </p:cNvSpPr>
          <p:nvPr/>
        </p:nvSpPr>
        <p:spPr>
          <a:xfrm>
            <a:off x="6276974" y="3129259"/>
            <a:ext cx="5381625" cy="141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Look</a:t>
            </a:r>
            <a:r>
              <a:rPr lang="hr-HR" dirty="0"/>
              <a:t> at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definitions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some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sports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1. </a:t>
            </a:r>
            <a:r>
              <a:rPr lang="hr-HR" dirty="0" err="1"/>
              <a:t>What</a:t>
            </a:r>
            <a:r>
              <a:rPr lang="hr-HR" dirty="0"/>
              <a:t> are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sports</a:t>
            </a:r>
            <a:r>
              <a:rPr lang="hr-HR" dirty="0"/>
              <a:t>?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EC00606-9E59-39F2-C1EC-87CF383CF878}"/>
              </a:ext>
            </a:extLst>
          </p:cNvPr>
          <p:cNvSpPr txBox="1">
            <a:spLocks/>
          </p:cNvSpPr>
          <p:nvPr/>
        </p:nvSpPr>
        <p:spPr>
          <a:xfrm>
            <a:off x="6276974" y="4616593"/>
            <a:ext cx="5181600" cy="519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906C75-25FD-146D-7E87-B7044B9D519D}"/>
              </a:ext>
            </a:extLst>
          </p:cNvPr>
          <p:cNvSpPr txBox="1"/>
          <p:nvPr/>
        </p:nvSpPr>
        <p:spPr>
          <a:xfrm>
            <a:off x="1291627" y="2672202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basketball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A67218-D2EB-A4D2-DE84-DF65FDC52914}"/>
              </a:ext>
            </a:extLst>
          </p:cNvPr>
          <p:cNvSpPr txBox="1"/>
          <p:nvPr/>
        </p:nvSpPr>
        <p:spPr>
          <a:xfrm>
            <a:off x="120447" y="3326310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football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0CA626-308C-226E-E479-D6D9235DA857}"/>
              </a:ext>
            </a:extLst>
          </p:cNvPr>
          <p:cNvSpPr txBox="1"/>
          <p:nvPr/>
        </p:nvSpPr>
        <p:spPr>
          <a:xfrm>
            <a:off x="876694" y="3844695"/>
            <a:ext cx="97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rowing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50AD67-FA46-3EF7-16F7-B10DF43BF4BA}"/>
              </a:ext>
            </a:extLst>
          </p:cNvPr>
          <p:cNvSpPr txBox="1"/>
          <p:nvPr/>
        </p:nvSpPr>
        <p:spPr>
          <a:xfrm>
            <a:off x="195656" y="4349750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athletics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C2DB3C-65F9-34B8-121B-7A911D898EE0}"/>
              </a:ext>
            </a:extLst>
          </p:cNvPr>
          <p:cNvSpPr txBox="1"/>
          <p:nvPr/>
        </p:nvSpPr>
        <p:spPr>
          <a:xfrm>
            <a:off x="4818629" y="2179120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volleyball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D0B099-54CE-0303-47AC-91CBDF33B68B}"/>
              </a:ext>
            </a:extLst>
          </p:cNvPr>
          <p:cNvSpPr txBox="1"/>
          <p:nvPr/>
        </p:nvSpPr>
        <p:spPr>
          <a:xfrm>
            <a:off x="3972404" y="3150537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ice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hockey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05482F-9425-0443-435B-6740E012629E}"/>
              </a:ext>
            </a:extLst>
          </p:cNvPr>
          <p:cNvSpPr txBox="1"/>
          <p:nvPr/>
        </p:nvSpPr>
        <p:spPr>
          <a:xfrm>
            <a:off x="4120551" y="3817357"/>
            <a:ext cx="1362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tennis</a:t>
            </a:r>
            <a:endParaRPr lang="hr-HR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4D5A92-5D2E-66A0-B7B4-8B9F16247174}"/>
              </a:ext>
            </a:extLst>
          </p:cNvPr>
          <p:cNvSpPr txBox="1"/>
          <p:nvPr/>
        </p:nvSpPr>
        <p:spPr>
          <a:xfrm>
            <a:off x="5481142" y="4340674"/>
            <a:ext cx="699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judo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DEC5A5A-0837-5CBE-5FB3-BA4766E94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" y="2194307"/>
            <a:ext cx="6009635" cy="25005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D633903A-0D7E-4504-2E35-1960467DB9A5}"/>
              </a:ext>
            </a:extLst>
          </p:cNvPr>
          <p:cNvSpPr txBox="1">
            <a:spLocks/>
          </p:cNvSpPr>
          <p:nvPr/>
        </p:nvSpPr>
        <p:spPr>
          <a:xfrm>
            <a:off x="6239863" y="5210702"/>
            <a:ext cx="5549683" cy="971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Can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add</a:t>
            </a:r>
            <a:r>
              <a:rPr lang="hr-HR" dirty="0"/>
              <a:t> </a:t>
            </a:r>
            <a:r>
              <a:rPr lang="hr-HR" dirty="0" err="1"/>
              <a:t>another</a:t>
            </a:r>
            <a:r>
              <a:rPr lang="hr-HR" dirty="0"/>
              <a:t> sport for </a:t>
            </a:r>
            <a:r>
              <a:rPr lang="hr-HR" dirty="0" err="1"/>
              <a:t>each</a:t>
            </a:r>
            <a:r>
              <a:rPr lang="hr-HR" dirty="0"/>
              <a:t> </a:t>
            </a:r>
            <a:r>
              <a:rPr lang="hr-HR" dirty="0" err="1"/>
              <a:t>verb</a:t>
            </a:r>
            <a:r>
              <a:rPr lang="hr-HR" dirty="0"/>
              <a:t>?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BFA6CC8F-7F54-88DB-CE48-1BA68958ACD8}"/>
              </a:ext>
            </a:extLst>
          </p:cNvPr>
          <p:cNvSpPr txBox="1">
            <a:spLocks/>
          </p:cNvSpPr>
          <p:nvPr/>
        </p:nvSpPr>
        <p:spPr>
          <a:xfrm>
            <a:off x="6276974" y="6125457"/>
            <a:ext cx="5181600" cy="519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F348D0-59E6-8467-F51A-75777C5FD073}"/>
              </a:ext>
            </a:extLst>
          </p:cNvPr>
          <p:cNvSpPr txBox="1"/>
          <p:nvPr/>
        </p:nvSpPr>
        <p:spPr>
          <a:xfrm>
            <a:off x="3847930" y="2672202"/>
            <a:ext cx="2389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football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volleyball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ice</a:t>
            </a:r>
            <a:r>
              <a:rPr lang="hr-HR" b="1" dirty="0">
                <a:solidFill>
                  <a:srgbClr val="FF0000"/>
                </a:solidFill>
              </a:rPr>
              <a:t> </a:t>
            </a:r>
            <a:r>
              <a:rPr lang="hr-HR" b="1" dirty="0" err="1">
                <a:solidFill>
                  <a:srgbClr val="FF0000"/>
                </a:solidFill>
              </a:rPr>
              <a:t>hockey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tennis</a:t>
            </a:r>
            <a:r>
              <a:rPr lang="hr-HR" b="1" dirty="0">
                <a:solidFill>
                  <a:srgbClr val="FF0000"/>
                </a:solidFill>
              </a:rPr>
              <a:t>, table </a:t>
            </a:r>
            <a:r>
              <a:rPr lang="hr-HR" b="1" dirty="0" err="1">
                <a:solidFill>
                  <a:srgbClr val="FF0000"/>
                </a:solidFill>
              </a:rPr>
              <a:t>tennis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handball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etc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27E810-008A-B966-1647-CADF6558C173}"/>
              </a:ext>
            </a:extLst>
          </p:cNvPr>
          <p:cNvSpPr txBox="1"/>
          <p:nvPr/>
        </p:nvSpPr>
        <p:spPr>
          <a:xfrm>
            <a:off x="2855056" y="3444563"/>
            <a:ext cx="238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err="1">
                <a:solidFill>
                  <a:srgbClr val="FF0000"/>
                </a:solidFill>
              </a:rPr>
              <a:t>swimming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rowing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skating,surfing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etc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166B7F-23F2-E66B-1AF1-A09990128CA3}"/>
              </a:ext>
            </a:extLst>
          </p:cNvPr>
          <p:cNvSpPr txBox="1"/>
          <p:nvPr/>
        </p:nvSpPr>
        <p:spPr>
          <a:xfrm>
            <a:off x="3134767" y="4108866"/>
            <a:ext cx="2389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judo, </a:t>
            </a:r>
            <a:r>
              <a:rPr lang="hr-HR" b="1" dirty="0" err="1">
                <a:solidFill>
                  <a:srgbClr val="FF0000"/>
                </a:solidFill>
              </a:rPr>
              <a:t>gymnastics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aerobics</a:t>
            </a:r>
            <a:r>
              <a:rPr lang="hr-HR" b="1" dirty="0">
                <a:solidFill>
                  <a:srgbClr val="FF0000"/>
                </a:solidFill>
              </a:rPr>
              <a:t>, </a:t>
            </a:r>
            <a:r>
              <a:rPr lang="hr-HR" b="1" dirty="0" err="1">
                <a:solidFill>
                  <a:srgbClr val="FF0000"/>
                </a:solidFill>
              </a:rPr>
              <a:t>etc</a:t>
            </a:r>
            <a:r>
              <a:rPr lang="hr-HR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03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EBD34B-F1B5-5748-D62F-F5794D17EA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4072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E8A1E-1D34-6A59-9B9D-CE30D9930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9350" y="225425"/>
            <a:ext cx="5304072" cy="879475"/>
          </a:xfrm>
        </p:spPr>
        <p:txBody>
          <a:bodyPr/>
          <a:lstStyle/>
          <a:p>
            <a:pPr marL="0" indent="0">
              <a:buNone/>
            </a:pPr>
            <a:r>
              <a:rPr lang="hr-HR" dirty="0" err="1"/>
              <a:t>Fill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gaps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PLAY, DO </a:t>
            </a:r>
            <a:r>
              <a:rPr lang="hr-HR" dirty="0" err="1"/>
              <a:t>and</a:t>
            </a:r>
            <a:r>
              <a:rPr lang="hr-HR" dirty="0"/>
              <a:t> GO.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D3C9A-07ED-927F-BEBC-2AC3D880A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6539" r="2418" b="4743"/>
          <a:stretch/>
        </p:blipFill>
        <p:spPr>
          <a:xfrm>
            <a:off x="46948" y="2252662"/>
            <a:ext cx="5210175" cy="23526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B97030-4F81-0BFF-52F0-33ACE4CAC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142" y="2743200"/>
            <a:ext cx="817927" cy="1571625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0AF821B-B9BE-6B76-2B45-AC02816211E0}"/>
              </a:ext>
            </a:extLst>
          </p:cNvPr>
          <p:cNvSpPr txBox="1">
            <a:spLocks/>
          </p:cNvSpPr>
          <p:nvPr/>
        </p:nvSpPr>
        <p:spPr>
          <a:xfrm>
            <a:off x="6229350" y="1144587"/>
            <a:ext cx="5304072" cy="879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A968FB1-12A8-C38C-92B3-BD9D01F4DF00}"/>
              </a:ext>
            </a:extLst>
          </p:cNvPr>
          <p:cNvSpPr txBox="1">
            <a:spLocks/>
          </p:cNvSpPr>
          <p:nvPr/>
        </p:nvSpPr>
        <p:spPr>
          <a:xfrm>
            <a:off x="6229350" y="2063750"/>
            <a:ext cx="5304072" cy="879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Circle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word.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8D0763-06D5-71D0-474F-F10DD9BACB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0" y="1831974"/>
            <a:ext cx="4684169" cy="33940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65B6DD5-65AF-1F10-078C-A64CDBFAEBDA}"/>
              </a:ext>
            </a:extLst>
          </p:cNvPr>
          <p:cNvSpPr txBox="1">
            <a:spLocks/>
          </p:cNvSpPr>
          <p:nvPr/>
        </p:nvSpPr>
        <p:spPr>
          <a:xfrm>
            <a:off x="6229350" y="2649536"/>
            <a:ext cx="5304072" cy="879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3BD584B-20B0-3945-15DA-A28B2D19D1A3}"/>
              </a:ext>
            </a:extLst>
          </p:cNvPr>
          <p:cNvSpPr/>
          <p:nvPr/>
        </p:nvSpPr>
        <p:spPr>
          <a:xfrm>
            <a:off x="2894003" y="2252662"/>
            <a:ext cx="387183" cy="396874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6D738-88F7-FC60-8419-61080A1512C1}"/>
              </a:ext>
            </a:extLst>
          </p:cNvPr>
          <p:cNvSpPr/>
          <p:nvPr/>
        </p:nvSpPr>
        <p:spPr>
          <a:xfrm>
            <a:off x="2133601" y="2692399"/>
            <a:ext cx="492976" cy="393701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A4E0C43-EC0D-ABBC-2AD7-F9071F90ED9F}"/>
              </a:ext>
            </a:extLst>
          </p:cNvPr>
          <p:cNvSpPr/>
          <p:nvPr/>
        </p:nvSpPr>
        <p:spPr>
          <a:xfrm>
            <a:off x="2186497" y="3198019"/>
            <a:ext cx="387183" cy="396874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DEABA7-BD3C-6EC1-05EC-BCB022E99872}"/>
              </a:ext>
            </a:extLst>
          </p:cNvPr>
          <p:cNvSpPr/>
          <p:nvPr/>
        </p:nvSpPr>
        <p:spPr>
          <a:xfrm>
            <a:off x="1838632" y="3956843"/>
            <a:ext cx="387183" cy="396874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E64FFA-B149-E6B4-BD59-FC997B7504EB}"/>
              </a:ext>
            </a:extLst>
          </p:cNvPr>
          <p:cNvSpPr/>
          <p:nvPr/>
        </p:nvSpPr>
        <p:spPr>
          <a:xfrm>
            <a:off x="1008053" y="4702570"/>
            <a:ext cx="534997" cy="426245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121CDC8-3526-1210-2185-60358899B1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9548"/>
            <a:ext cx="5708973" cy="15716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C63504-89B6-90FC-02DC-0D38BFFF3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20" y="3464119"/>
            <a:ext cx="569235" cy="865882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DC1CFE01-25F7-2A91-8761-629180B9D08D}"/>
              </a:ext>
            </a:extLst>
          </p:cNvPr>
          <p:cNvSpPr txBox="1">
            <a:spLocks/>
          </p:cNvSpPr>
          <p:nvPr/>
        </p:nvSpPr>
        <p:spPr>
          <a:xfrm>
            <a:off x="6229350" y="3396456"/>
            <a:ext cx="5304072" cy="879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/>
              <a:t>Fill</a:t>
            </a:r>
            <a:r>
              <a:rPr lang="hr-HR" b="1" dirty="0"/>
              <a:t> </a:t>
            </a:r>
            <a:r>
              <a:rPr lang="hr-HR" b="1" dirty="0" err="1"/>
              <a:t>in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gaps</a:t>
            </a:r>
            <a:r>
              <a:rPr lang="hr-HR" b="1" dirty="0"/>
              <a:t> </a:t>
            </a:r>
            <a:r>
              <a:rPr lang="hr-HR" b="1" dirty="0" err="1"/>
              <a:t>with</a:t>
            </a:r>
            <a:r>
              <a:rPr lang="hr-HR" b="1" dirty="0"/>
              <a:t> WIN </a:t>
            </a:r>
            <a:r>
              <a:rPr lang="hr-HR" b="1" dirty="0" err="1"/>
              <a:t>or</a:t>
            </a:r>
            <a:r>
              <a:rPr lang="hr-HR" b="1" dirty="0"/>
              <a:t> BEAT.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BEE7D74A-27C2-3942-2A2F-0D8D16A8C403}"/>
              </a:ext>
            </a:extLst>
          </p:cNvPr>
          <p:cNvSpPr txBox="1">
            <a:spLocks/>
          </p:cNvSpPr>
          <p:nvPr/>
        </p:nvSpPr>
        <p:spPr>
          <a:xfrm>
            <a:off x="6229350" y="3898789"/>
            <a:ext cx="5304072" cy="879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4AA6EE2-382A-6BF3-4DB3-CA2919E5A3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7832"/>
          <a:stretch/>
        </p:blipFill>
        <p:spPr>
          <a:xfrm>
            <a:off x="-44962" y="3107929"/>
            <a:ext cx="6040207" cy="95382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BA394E3-8F53-DA54-2B81-DCC22ABD8988}"/>
              </a:ext>
            </a:extLst>
          </p:cNvPr>
          <p:cNvSpPr txBox="1">
            <a:spLocks/>
          </p:cNvSpPr>
          <p:nvPr/>
        </p:nvSpPr>
        <p:spPr>
          <a:xfrm>
            <a:off x="6229350" y="4584778"/>
            <a:ext cx="5304072" cy="879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>
                <a:solidFill>
                  <a:srgbClr val="FFC000"/>
                </a:solidFill>
              </a:rPr>
              <a:t>Speaking</a:t>
            </a:r>
            <a:r>
              <a:rPr lang="hr-HR" b="1" dirty="0">
                <a:solidFill>
                  <a:srgbClr val="FFC000"/>
                </a:solidFill>
              </a:rPr>
              <a:t> time! </a:t>
            </a:r>
            <a:r>
              <a:rPr lang="hr-HR" dirty="0"/>
              <a:t>In </a:t>
            </a:r>
            <a:r>
              <a:rPr lang="hr-HR" dirty="0" err="1"/>
              <a:t>pairs</a:t>
            </a:r>
            <a:r>
              <a:rPr lang="hr-HR" dirty="0"/>
              <a:t> </a:t>
            </a:r>
            <a:r>
              <a:rPr lang="hr-HR" dirty="0" err="1"/>
              <a:t>ask</a:t>
            </a:r>
            <a:r>
              <a:rPr lang="hr-HR" dirty="0"/>
              <a:t> </a:t>
            </a:r>
            <a:r>
              <a:rPr lang="hr-HR" dirty="0" err="1"/>
              <a:t>each</a:t>
            </a:r>
            <a:r>
              <a:rPr lang="hr-HR" dirty="0"/>
              <a:t> </a:t>
            </a:r>
            <a:r>
              <a:rPr lang="hr-HR" dirty="0" err="1"/>
              <a:t>other</a:t>
            </a:r>
            <a:r>
              <a:rPr lang="hr-HR" dirty="0"/>
              <a:t> </a:t>
            </a:r>
            <a:r>
              <a:rPr lang="hr-HR" dirty="0" err="1"/>
              <a:t>these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DF94F32-0425-D28D-24F9-F85480A532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" r="6659"/>
          <a:stretch/>
        </p:blipFill>
        <p:spPr>
          <a:xfrm>
            <a:off x="22115" y="2938576"/>
            <a:ext cx="5997962" cy="20828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C71D643E-9F5A-B6DD-449E-A4BAC61AAA8D}"/>
              </a:ext>
            </a:extLst>
          </p:cNvPr>
          <p:cNvSpPr txBox="1">
            <a:spLocks/>
          </p:cNvSpPr>
          <p:nvPr/>
        </p:nvSpPr>
        <p:spPr>
          <a:xfrm>
            <a:off x="6229350" y="5522390"/>
            <a:ext cx="5728888" cy="14276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How </a:t>
            </a:r>
            <a:r>
              <a:rPr lang="hr-HR" dirty="0" err="1"/>
              <a:t>much</a:t>
            </a:r>
            <a:r>
              <a:rPr lang="hr-HR" dirty="0"/>
              <a:t> do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know</a:t>
            </a:r>
            <a:r>
              <a:rPr lang="hr-HR" dirty="0"/>
              <a:t> </a:t>
            </a:r>
            <a:r>
              <a:rPr lang="hr-HR" dirty="0" err="1"/>
              <a:t>about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history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Olympic</a:t>
            </a:r>
            <a:r>
              <a:rPr lang="hr-HR" dirty="0"/>
              <a:t> </a:t>
            </a:r>
            <a:r>
              <a:rPr lang="hr-HR" dirty="0" err="1"/>
              <a:t>Games</a:t>
            </a:r>
            <a:r>
              <a:rPr lang="hr-HR" dirty="0"/>
              <a:t>? </a:t>
            </a:r>
            <a:r>
              <a:rPr lang="hr-HR" dirty="0" err="1"/>
              <a:t>Circle</a:t>
            </a:r>
            <a:r>
              <a:rPr lang="hr-HR" dirty="0"/>
              <a:t>. Read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check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answers</a:t>
            </a:r>
            <a:r>
              <a:rPr lang="hr-HR" dirty="0"/>
              <a:t>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272B3CA-A18D-9DB8-3084-69DDAD81B8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8" y="1211572"/>
            <a:ext cx="5948297" cy="165556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2638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763AE5-B27A-F57A-1397-7510D205D7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914900" cy="684682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D3C202-3452-AF2A-7962-6EE5AA266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1675" y="187325"/>
            <a:ext cx="5962650" cy="65087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Read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check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answers</a:t>
            </a:r>
            <a:r>
              <a:rPr lang="hr-HR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2A06ED-EAF3-6954-69D0-808BE5F37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2"/>
            <a:ext cx="3227252" cy="35111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6C7B5C-DF43-B332-EE60-0558A136D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667247"/>
            <a:ext cx="2895600" cy="50489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2B0122-E55B-3A07-D812-50377066C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6" y="1766723"/>
            <a:ext cx="4779648" cy="32910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17350E4-CC14-994C-CD28-53DB333CEF49}"/>
              </a:ext>
            </a:extLst>
          </p:cNvPr>
          <p:cNvSpPr txBox="1">
            <a:spLocks/>
          </p:cNvSpPr>
          <p:nvPr/>
        </p:nvSpPr>
        <p:spPr>
          <a:xfrm>
            <a:off x="5781675" y="1520321"/>
            <a:ext cx="5962650" cy="861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/>
              <a:t>Read </a:t>
            </a:r>
            <a:r>
              <a:rPr lang="hr-HR" dirty="0" err="1"/>
              <a:t>again</a:t>
            </a:r>
            <a:r>
              <a:rPr lang="hr-HR" dirty="0"/>
              <a:t>. Are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true</a:t>
            </a:r>
            <a:r>
              <a:rPr lang="hr-HR" dirty="0"/>
              <a:t> </a:t>
            </a:r>
            <a:r>
              <a:rPr lang="hr-HR" dirty="0" err="1"/>
              <a:t>or</a:t>
            </a:r>
            <a:r>
              <a:rPr lang="hr-HR" dirty="0"/>
              <a:t> </a:t>
            </a:r>
            <a:r>
              <a:rPr lang="hr-HR" dirty="0" err="1"/>
              <a:t>false</a:t>
            </a:r>
            <a:r>
              <a:rPr lang="hr-HR" dirty="0"/>
              <a:t>?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false</a:t>
            </a:r>
            <a:r>
              <a:rPr lang="hr-HR" dirty="0"/>
              <a:t> </a:t>
            </a:r>
            <a:r>
              <a:rPr lang="hr-HR" dirty="0" err="1"/>
              <a:t>ones</a:t>
            </a:r>
            <a:r>
              <a:rPr lang="hr-HR" dirty="0"/>
              <a:t>.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FF61E784-4D8F-9541-BE79-A0AA375A89CD}"/>
              </a:ext>
            </a:extLst>
          </p:cNvPr>
          <p:cNvSpPr txBox="1">
            <a:spLocks/>
          </p:cNvSpPr>
          <p:nvPr/>
        </p:nvSpPr>
        <p:spPr>
          <a:xfrm>
            <a:off x="5781675" y="2500584"/>
            <a:ext cx="5962650" cy="65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57AA7A-7AE7-1BF4-ABE2-2072729D71AB}"/>
              </a:ext>
            </a:extLst>
          </p:cNvPr>
          <p:cNvSpPr txBox="1"/>
          <p:nvPr/>
        </p:nvSpPr>
        <p:spPr>
          <a:xfrm>
            <a:off x="4704206" y="2984470"/>
            <a:ext cx="39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DBC82F-FFA8-54BE-5313-8D507659E5E7}"/>
              </a:ext>
            </a:extLst>
          </p:cNvPr>
          <p:cNvSpPr txBox="1"/>
          <p:nvPr/>
        </p:nvSpPr>
        <p:spPr>
          <a:xfrm>
            <a:off x="3347887" y="3238747"/>
            <a:ext cx="39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AF0450-0C4A-E9C7-AB9C-3A6FC01940A3}"/>
              </a:ext>
            </a:extLst>
          </p:cNvPr>
          <p:cNvSpPr txBox="1"/>
          <p:nvPr/>
        </p:nvSpPr>
        <p:spPr>
          <a:xfrm>
            <a:off x="2519362" y="3808353"/>
            <a:ext cx="39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7181F2-4AE3-8183-124D-817DDA09B0FD}"/>
              </a:ext>
            </a:extLst>
          </p:cNvPr>
          <p:cNvSpPr txBox="1"/>
          <p:nvPr/>
        </p:nvSpPr>
        <p:spPr>
          <a:xfrm>
            <a:off x="2457450" y="4470048"/>
            <a:ext cx="39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D1F56E92-8D45-8895-BEFB-9307829B06BE}"/>
              </a:ext>
            </a:extLst>
          </p:cNvPr>
          <p:cNvSpPr txBox="1">
            <a:spLocks/>
          </p:cNvSpPr>
          <p:nvPr/>
        </p:nvSpPr>
        <p:spPr>
          <a:xfrm>
            <a:off x="5767477" y="3546158"/>
            <a:ext cx="5962650" cy="1365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their</a:t>
            </a:r>
            <a:r>
              <a:rPr lang="hr-HR" dirty="0"/>
              <a:t> </a:t>
            </a:r>
            <a:r>
              <a:rPr lang="hr-HR" dirty="0" err="1"/>
              <a:t>meaning</a:t>
            </a:r>
            <a:r>
              <a:rPr lang="hr-HR" dirty="0"/>
              <a:t>.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77AA3BA2-F9A7-7B02-D4B9-37008459B0B0}"/>
              </a:ext>
            </a:extLst>
          </p:cNvPr>
          <p:cNvSpPr txBox="1">
            <a:spLocks/>
          </p:cNvSpPr>
          <p:nvPr/>
        </p:nvSpPr>
        <p:spPr>
          <a:xfrm>
            <a:off x="5767477" y="4167289"/>
            <a:ext cx="5962650" cy="650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Check</a:t>
            </a:r>
            <a:r>
              <a:rPr lang="hr-HR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774619-60E3-42E9-99D5-4C5D0DB10639}"/>
              </a:ext>
            </a:extLst>
          </p:cNvPr>
          <p:cNvSpPr txBox="1"/>
          <p:nvPr/>
        </p:nvSpPr>
        <p:spPr>
          <a:xfrm>
            <a:off x="4473527" y="2731879"/>
            <a:ext cx="39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94AF807D-5C85-E8E2-E38A-B4AE038D3907}"/>
              </a:ext>
            </a:extLst>
          </p:cNvPr>
          <p:cNvSpPr txBox="1">
            <a:spLocks/>
          </p:cNvSpPr>
          <p:nvPr/>
        </p:nvSpPr>
        <p:spPr>
          <a:xfrm>
            <a:off x="5571984" y="4910452"/>
            <a:ext cx="5962650" cy="1365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b="1" dirty="0" err="1">
                <a:solidFill>
                  <a:srgbClr val="FFC000"/>
                </a:solidFill>
              </a:rPr>
              <a:t>Speaking</a:t>
            </a:r>
            <a:r>
              <a:rPr lang="hr-HR" b="1" dirty="0">
                <a:solidFill>
                  <a:srgbClr val="FFC000"/>
                </a:solidFill>
              </a:rPr>
              <a:t> time! </a:t>
            </a:r>
            <a:r>
              <a:rPr lang="hr-HR" dirty="0"/>
              <a:t>Read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share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answers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class</a:t>
            </a:r>
            <a:r>
              <a:rPr lang="hr-HR" dirty="0"/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9AE3495-C316-EAFA-FA83-27FAEAA9E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" y="2381690"/>
            <a:ext cx="5169144" cy="152144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B987DF-69AB-689C-A35C-6961159184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" y="2053109"/>
            <a:ext cx="5561711" cy="227075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75FC23C-D31A-5FAA-0217-2D3FDDE3AF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54" y="2445264"/>
            <a:ext cx="3903897" cy="186003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F9F8C2-C349-DD68-C5EA-28D0902F8F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5" y="2097968"/>
            <a:ext cx="5593189" cy="224142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591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2" grpId="0" build="p"/>
      <p:bldP spid="23" grpId="0" build="p"/>
      <p:bldP spid="36" grpId="0" build="p"/>
      <p:bldP spid="37" grpId="0" build="p"/>
      <p:bldP spid="4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i="1" dirty="0" err="1"/>
              <a:t>Workbook</a:t>
            </a:r>
            <a:r>
              <a:rPr lang="hr-HR" sz="2800" i="1" dirty="0"/>
              <a:t>, p. 39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343" y="1433473"/>
            <a:ext cx="4064476" cy="514354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2" y="1321394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Can</a:t>
            </a:r>
            <a:r>
              <a:rPr lang="hr-HR" sz="2800" dirty="0"/>
              <a:t> </a:t>
            </a:r>
            <a:r>
              <a:rPr lang="hr-HR" sz="2800" dirty="0" err="1"/>
              <a:t>you</a:t>
            </a:r>
            <a:r>
              <a:rPr lang="hr-HR" sz="2800" dirty="0"/>
              <a:t> </a:t>
            </a:r>
            <a:r>
              <a:rPr lang="hr-HR" sz="2800" dirty="0" err="1"/>
              <a:t>find</a:t>
            </a:r>
            <a:r>
              <a:rPr lang="hr-HR" sz="2800" dirty="0"/>
              <a:t> ten </a:t>
            </a:r>
            <a:r>
              <a:rPr lang="hr-HR" sz="2800" dirty="0" err="1"/>
              <a:t>sports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this</a:t>
            </a:r>
            <a:r>
              <a:rPr lang="hr-HR" sz="2800" dirty="0"/>
              <a:t> word </a:t>
            </a:r>
            <a:r>
              <a:rPr lang="hr-HR" sz="2800" dirty="0" err="1"/>
              <a:t>search</a:t>
            </a:r>
            <a:r>
              <a:rPr lang="hr-HR" sz="2800" dirty="0"/>
              <a:t>? (</a:t>
            </a:r>
            <a:r>
              <a:rPr lang="hr-HR" sz="2800" dirty="0" err="1"/>
              <a:t>There</a:t>
            </a:r>
            <a:r>
              <a:rPr lang="hr-HR" sz="2800" dirty="0"/>
              <a:t> are 13 </a:t>
            </a:r>
            <a:r>
              <a:rPr lang="hr-HR" sz="2800" dirty="0" err="1"/>
              <a:t>sports</a:t>
            </a:r>
            <a:r>
              <a:rPr lang="hr-HR" sz="2800" dirty="0"/>
              <a:t> </a:t>
            </a:r>
            <a:r>
              <a:rPr lang="hr-HR" sz="2800" dirty="0" err="1"/>
              <a:t>hidden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total.)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9172" y="2723849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9172" y="3761390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Cross </a:t>
            </a:r>
            <a:r>
              <a:rPr lang="hr-HR" sz="2800" dirty="0" err="1"/>
              <a:t>out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word </a:t>
            </a:r>
            <a:r>
              <a:rPr lang="hr-HR" sz="2800" dirty="0" err="1"/>
              <a:t>which</a:t>
            </a:r>
            <a:r>
              <a:rPr lang="hr-HR" sz="2800" dirty="0"/>
              <a:t> </a:t>
            </a:r>
            <a:r>
              <a:rPr lang="hr-HR" sz="2800" dirty="0" err="1"/>
              <a:t>does</a:t>
            </a:r>
            <a:r>
              <a:rPr lang="hr-HR" sz="2800" dirty="0"/>
              <a:t> </a:t>
            </a:r>
            <a:r>
              <a:rPr lang="hr-HR" sz="2800" dirty="0" err="1"/>
              <a:t>not</a:t>
            </a:r>
            <a:r>
              <a:rPr lang="hr-HR" sz="2800" dirty="0"/>
              <a:t> </a:t>
            </a:r>
            <a:r>
              <a:rPr lang="hr-HR" sz="2800" dirty="0" err="1"/>
              <a:t>normally</a:t>
            </a:r>
            <a:r>
              <a:rPr lang="hr-HR" sz="2800" dirty="0"/>
              <a:t> </a:t>
            </a:r>
            <a:r>
              <a:rPr lang="hr-HR" sz="2800" dirty="0" err="1"/>
              <a:t>combine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verb</a:t>
            </a:r>
            <a:r>
              <a:rPr lang="hr-HR" sz="2800" dirty="0"/>
              <a:t> </a:t>
            </a:r>
            <a:r>
              <a:rPr lang="hr-HR" sz="2800" dirty="0" err="1"/>
              <a:t>in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middle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339171" y="5256177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F59AC6-7470-EBEE-F71F-9824DAB0D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" y="2148535"/>
            <a:ext cx="5918775" cy="310764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A3D140-9C15-650D-C4E1-1E209ACEDD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5"/>
          <a:stretch/>
        </p:blipFill>
        <p:spPr>
          <a:xfrm>
            <a:off x="145606" y="3271284"/>
            <a:ext cx="2428668" cy="14442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DF439E-A5DE-FFC0-8392-09151DB72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2" y="1601823"/>
            <a:ext cx="5924352" cy="467515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E6585C2-54A5-419C-9EBD-FAD71D376CDC}"/>
              </a:ext>
            </a:extLst>
          </p:cNvPr>
          <p:cNvCxnSpPr>
            <a:cxnSpLocks/>
          </p:cNvCxnSpPr>
          <p:nvPr/>
        </p:nvCxnSpPr>
        <p:spPr>
          <a:xfrm>
            <a:off x="504825" y="3838575"/>
            <a:ext cx="855115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2CBEA8-98B2-627E-E1E5-598C90E45889}"/>
              </a:ext>
            </a:extLst>
          </p:cNvPr>
          <p:cNvCxnSpPr>
            <a:cxnSpLocks/>
          </p:cNvCxnSpPr>
          <p:nvPr/>
        </p:nvCxnSpPr>
        <p:spPr>
          <a:xfrm>
            <a:off x="2342023" y="3838575"/>
            <a:ext cx="855115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222A1D-2847-9617-6C37-9BE270B36400}"/>
              </a:ext>
            </a:extLst>
          </p:cNvPr>
          <p:cNvCxnSpPr>
            <a:cxnSpLocks/>
          </p:cNvCxnSpPr>
          <p:nvPr/>
        </p:nvCxnSpPr>
        <p:spPr>
          <a:xfrm>
            <a:off x="4486275" y="3458989"/>
            <a:ext cx="1047750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DBB05E-BA76-4C29-3205-00B10924A586}"/>
              </a:ext>
            </a:extLst>
          </p:cNvPr>
          <p:cNvCxnSpPr>
            <a:cxnSpLocks/>
          </p:cNvCxnSpPr>
          <p:nvPr/>
        </p:nvCxnSpPr>
        <p:spPr>
          <a:xfrm>
            <a:off x="657225" y="5057775"/>
            <a:ext cx="855115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6344E6-487F-74D1-C479-3560121380BE}"/>
              </a:ext>
            </a:extLst>
          </p:cNvPr>
          <p:cNvCxnSpPr>
            <a:cxnSpLocks/>
          </p:cNvCxnSpPr>
          <p:nvPr/>
        </p:nvCxnSpPr>
        <p:spPr>
          <a:xfrm>
            <a:off x="3946704" y="5517787"/>
            <a:ext cx="855115" cy="0"/>
          </a:xfrm>
          <a:prstGeom prst="line">
            <a:avLst/>
          </a:prstGeom>
          <a:ln w="571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79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6D57-0F5F-996B-B20B-7B2919788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419"/>
            <a:ext cx="10515600" cy="1325563"/>
          </a:xfrm>
        </p:spPr>
        <p:txBody>
          <a:bodyPr>
            <a:normAutofit/>
          </a:bodyPr>
          <a:lstStyle/>
          <a:p>
            <a:r>
              <a:rPr lang="hr-HR" sz="2800" i="1" dirty="0" err="1"/>
              <a:t>Workbook</a:t>
            </a:r>
            <a:r>
              <a:rPr lang="hr-HR" sz="2800" i="1" dirty="0"/>
              <a:t>, p. 40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1D05EF-B77D-5898-013B-282721FDBD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3473"/>
            <a:ext cx="3862763" cy="514354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519F8B-6131-72C3-C57A-F101F3D463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093" y="1362306"/>
            <a:ext cx="4075780" cy="521470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3B92-C2C8-C2C4-109D-AD2516175033}"/>
              </a:ext>
            </a:extLst>
          </p:cNvPr>
          <p:cNvSpPr txBox="1"/>
          <p:nvPr/>
        </p:nvSpPr>
        <p:spPr>
          <a:xfrm>
            <a:off x="6339172" y="1321394"/>
            <a:ext cx="5438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sentences</a:t>
            </a:r>
            <a:r>
              <a:rPr lang="hr-HR" sz="2800" dirty="0"/>
              <a:t> </a:t>
            </a:r>
            <a:r>
              <a:rPr lang="hr-HR" sz="2800" dirty="0" err="1"/>
              <a:t>with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verbs</a:t>
            </a:r>
            <a:r>
              <a:rPr lang="hr-HR" sz="2800" dirty="0"/>
              <a:t> </a:t>
            </a:r>
            <a:r>
              <a:rPr lang="hr-HR" sz="2800" dirty="0" err="1"/>
              <a:t>from</a:t>
            </a:r>
            <a:r>
              <a:rPr lang="hr-HR" sz="2800" dirty="0"/>
              <a:t> </a:t>
            </a:r>
            <a:r>
              <a:rPr lang="hr-HR" sz="2800" dirty="0" err="1"/>
              <a:t>Task</a:t>
            </a:r>
            <a:r>
              <a:rPr lang="hr-HR" sz="2800" dirty="0"/>
              <a:t> 2.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E91E33-BD81-ACB0-5922-47459760E695}"/>
              </a:ext>
            </a:extLst>
          </p:cNvPr>
          <p:cNvSpPr txBox="1"/>
          <p:nvPr/>
        </p:nvSpPr>
        <p:spPr>
          <a:xfrm>
            <a:off x="6339172" y="2481680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D2FC35-601C-B552-335A-CFB350E27B92}"/>
              </a:ext>
            </a:extLst>
          </p:cNvPr>
          <p:cNvSpPr txBox="1"/>
          <p:nvPr/>
        </p:nvSpPr>
        <p:spPr>
          <a:xfrm>
            <a:off x="6339172" y="3761390"/>
            <a:ext cx="54387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/>
              <a:t>Complete</a:t>
            </a:r>
            <a:r>
              <a:rPr lang="hr-HR" sz="2800" dirty="0"/>
              <a:t> </a:t>
            </a:r>
            <a:r>
              <a:rPr lang="hr-HR" sz="2800" dirty="0" err="1"/>
              <a:t>the</a:t>
            </a:r>
            <a:r>
              <a:rPr lang="hr-HR" sz="2800" dirty="0"/>
              <a:t> </a:t>
            </a:r>
            <a:r>
              <a:rPr lang="hr-HR" sz="2800" dirty="0" err="1"/>
              <a:t>questions</a:t>
            </a:r>
            <a:r>
              <a:rPr lang="hr-HR" sz="2800" dirty="0"/>
              <a:t> </a:t>
            </a:r>
            <a:r>
              <a:rPr lang="hr-HR" sz="2800" dirty="0" err="1"/>
              <a:t>addressed</a:t>
            </a:r>
            <a:r>
              <a:rPr lang="hr-HR" sz="2800" dirty="0"/>
              <a:t> to Ana </a:t>
            </a:r>
            <a:r>
              <a:rPr lang="hr-HR" sz="2800" dirty="0" err="1"/>
              <a:t>and</a:t>
            </a:r>
            <a:r>
              <a:rPr lang="hr-HR" sz="2800" dirty="0"/>
              <a:t> Eva </a:t>
            </a:r>
            <a:r>
              <a:rPr lang="hr-HR" sz="2800" dirty="0" err="1"/>
              <a:t>about</a:t>
            </a:r>
            <a:r>
              <a:rPr lang="hr-HR" sz="2800" dirty="0"/>
              <a:t> </a:t>
            </a:r>
            <a:r>
              <a:rPr lang="hr-HR" sz="2800" dirty="0" err="1"/>
              <a:t>their</a:t>
            </a:r>
            <a:r>
              <a:rPr lang="hr-HR" sz="2800" dirty="0"/>
              <a:t> </a:t>
            </a:r>
            <a:r>
              <a:rPr lang="hr-HR" sz="2800" dirty="0" err="1"/>
              <a:t>summer</a:t>
            </a:r>
            <a:r>
              <a:rPr lang="hr-HR" sz="2800" dirty="0"/>
              <a:t> </a:t>
            </a:r>
            <a:r>
              <a:rPr lang="hr-HR" sz="2800" dirty="0" err="1"/>
              <a:t>holidays</a:t>
            </a:r>
            <a:r>
              <a:rPr lang="hr-HR" sz="2800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2F256A-812C-9D93-35FC-66D103845169}"/>
              </a:ext>
            </a:extLst>
          </p:cNvPr>
          <p:cNvSpPr txBox="1"/>
          <p:nvPr/>
        </p:nvSpPr>
        <p:spPr>
          <a:xfrm>
            <a:off x="6339172" y="5172813"/>
            <a:ext cx="5438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800" b="1" dirty="0" err="1"/>
              <a:t>Check</a:t>
            </a:r>
            <a:r>
              <a:rPr lang="hr-HR" sz="2800" b="1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8BC9B-B4B8-87DF-AA42-7ACE18EEC0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1" y="2009172"/>
            <a:ext cx="5745978" cy="319305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9F257-BD88-94BF-E7CA-C2AC31BCC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81680"/>
            <a:ext cx="5159187" cy="26748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A9B8E6-6F1D-F40A-7ECD-511A4BD657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" y="1151612"/>
            <a:ext cx="6172735" cy="51744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AE9466-8CBA-513C-6506-FE94528B3C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"/>
          <a:stretch/>
        </p:blipFill>
        <p:spPr>
          <a:xfrm>
            <a:off x="609599" y="2040848"/>
            <a:ext cx="5304655" cy="20042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8A2731-5457-236C-E209-9A6720EC53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4296965"/>
            <a:ext cx="5455820" cy="179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3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962C-8165-D7E2-8C10-7CC844B94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683"/>
            <a:ext cx="10515600" cy="1325563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bg1"/>
                </a:solidFill>
              </a:rPr>
              <a:t>BRAINSTORM</a:t>
            </a:r>
            <a:r>
              <a:rPr lang="hr-HR" b="1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E2C45-3D5F-20DB-D3A5-283AEB715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5" y="2916237"/>
            <a:ext cx="5629275" cy="1746807"/>
          </a:xfrm>
        </p:spPr>
        <p:txBody>
          <a:bodyPr anchor="ctr">
            <a:normAutofit fontScale="92500" lnSpcReduction="10000"/>
          </a:bodyPr>
          <a:lstStyle/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hr-HR" sz="4500" b="1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OLYMPICS	</a:t>
            </a:r>
            <a:r>
              <a:rPr lang="hr-HR" sz="4500" dirty="0">
                <a:solidFill>
                  <a:schemeClr val="bg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hr-HR" sz="45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hr-HR" sz="45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hr-HR" sz="4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89B8C-8602-4435-9C29-B5CEE92F3B9D}"/>
              </a:ext>
            </a:extLst>
          </p:cNvPr>
          <p:cNvSpPr txBox="1"/>
          <p:nvPr/>
        </p:nvSpPr>
        <p:spPr>
          <a:xfrm>
            <a:off x="1319214" y="1557526"/>
            <a:ext cx="5181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500" dirty="0">
                <a:solidFill>
                  <a:srgbClr val="FFFF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Pierre de </a:t>
            </a:r>
            <a:r>
              <a:rPr lang="hr-HR" sz="4500" dirty="0" err="1">
                <a:solidFill>
                  <a:srgbClr val="FFFF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Coubertin</a:t>
            </a:r>
            <a:endParaRPr lang="hr-HR" sz="45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187D1-8F14-94AD-DAEA-47B419C4EC7B}"/>
              </a:ext>
            </a:extLst>
          </p:cNvPr>
          <p:cNvSpPr txBox="1"/>
          <p:nvPr/>
        </p:nvSpPr>
        <p:spPr>
          <a:xfrm>
            <a:off x="7429501" y="1505138"/>
            <a:ext cx="2705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500" dirty="0">
                <a:solidFill>
                  <a:schemeClr val="accent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4 </a:t>
            </a:r>
            <a:r>
              <a:rPr lang="hr-HR" sz="4500" dirty="0" err="1">
                <a:solidFill>
                  <a:schemeClr val="accent1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years</a:t>
            </a:r>
            <a:endParaRPr lang="hr-HR" sz="45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16F92C-6B35-93EB-F97F-7384DBE7A579}"/>
              </a:ext>
            </a:extLst>
          </p:cNvPr>
          <p:cNvSpPr txBox="1"/>
          <p:nvPr/>
        </p:nvSpPr>
        <p:spPr>
          <a:xfrm>
            <a:off x="9010650" y="2889249"/>
            <a:ext cx="2705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500" dirty="0" err="1">
                <a:solidFill>
                  <a:srgbClr val="FFFF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Greece</a:t>
            </a:r>
            <a:r>
              <a:rPr lang="hr-HR" sz="4500" dirty="0">
                <a:solidFill>
                  <a:srgbClr val="FFFF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endParaRPr lang="hr-HR" sz="4500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27E1DA-D266-8F25-C7C3-BF72A5F50340}"/>
              </a:ext>
            </a:extLst>
          </p:cNvPr>
          <p:cNvSpPr txBox="1"/>
          <p:nvPr/>
        </p:nvSpPr>
        <p:spPr>
          <a:xfrm>
            <a:off x="8067676" y="4485275"/>
            <a:ext cx="2705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500" dirty="0" err="1">
                <a:solidFill>
                  <a:srgbClr val="FF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medals</a:t>
            </a:r>
            <a:endParaRPr lang="hr-HR" sz="45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38937-5A94-1CDE-1659-434A6F60932B}"/>
              </a:ext>
            </a:extLst>
          </p:cNvPr>
          <p:cNvSpPr txBox="1"/>
          <p:nvPr/>
        </p:nvSpPr>
        <p:spPr>
          <a:xfrm>
            <a:off x="5272089" y="4896898"/>
            <a:ext cx="2705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500" dirty="0" err="1">
                <a:solidFill>
                  <a:srgbClr val="92D05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winter</a:t>
            </a:r>
            <a:endParaRPr lang="hr-HR" sz="4500" dirty="0">
              <a:solidFill>
                <a:srgbClr val="92D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B56D8A-015B-E41A-557D-0A38ACBC72D8}"/>
              </a:ext>
            </a:extLst>
          </p:cNvPr>
          <p:cNvSpPr txBox="1"/>
          <p:nvPr/>
        </p:nvSpPr>
        <p:spPr>
          <a:xfrm>
            <a:off x="2914651" y="4357858"/>
            <a:ext cx="2705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500" dirty="0" err="1">
                <a:latin typeface="Candara" panose="020E0502030303020204" pitchFamily="34" charset="0"/>
                <a:cs typeface="Times New Roman" panose="02020603050405020304" pitchFamily="18" charset="0"/>
              </a:rPr>
              <a:t>summer</a:t>
            </a:r>
            <a:r>
              <a:rPr lang="hr-HR" sz="4500" dirty="0"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endParaRPr lang="hr-HR" sz="4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24E7EC-E10D-84D3-343C-CC2B964CB009}"/>
              </a:ext>
            </a:extLst>
          </p:cNvPr>
          <p:cNvSpPr txBox="1"/>
          <p:nvPr/>
        </p:nvSpPr>
        <p:spPr>
          <a:xfrm>
            <a:off x="838200" y="2926089"/>
            <a:ext cx="2705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5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J. Kostelić  </a:t>
            </a:r>
            <a:endParaRPr lang="hr-HR" sz="45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1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41DFC8-B3D6-743F-528D-D171A2ABE5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9"/>
          <a:stretch/>
        </p:blipFill>
        <p:spPr>
          <a:xfrm>
            <a:off x="0" y="0"/>
            <a:ext cx="5317057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5766E-9E70-73B0-C0EA-1BABF98A4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93303" y="191645"/>
            <a:ext cx="6167787" cy="962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err="1"/>
              <a:t>Answer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LANGUAGE FOCUS </a:t>
            </a:r>
            <a:r>
              <a:rPr lang="hr-HR" dirty="0" err="1"/>
              <a:t>box</a:t>
            </a:r>
            <a:r>
              <a:rPr lang="hr-HR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8DBF21-8C28-6077-8C95-20A06377A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4050"/>
            <a:ext cx="5511538" cy="203570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983A88D-1B1E-8D6C-AAA9-327A0CEBA1B3}"/>
              </a:ext>
            </a:extLst>
          </p:cNvPr>
          <p:cNvSpPr txBox="1">
            <a:spLocks/>
          </p:cNvSpPr>
          <p:nvPr/>
        </p:nvSpPr>
        <p:spPr>
          <a:xfrm>
            <a:off x="5726546" y="1690507"/>
            <a:ext cx="6036828" cy="1738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hr-HR" i="1" dirty="0" err="1"/>
              <a:t>Question</a:t>
            </a:r>
            <a:r>
              <a:rPr lang="hr-HR" i="1" dirty="0"/>
              <a:t> </a:t>
            </a:r>
            <a:r>
              <a:rPr lang="hr-HR" i="1" dirty="0" err="1"/>
              <a:t>words</a:t>
            </a:r>
            <a:r>
              <a:rPr lang="hr-HR" i="1" dirty="0"/>
              <a:t> </a:t>
            </a:r>
            <a:r>
              <a:rPr lang="hr-HR" b="1" i="1" dirty="0">
                <a:solidFill>
                  <a:srgbClr val="0070C0"/>
                </a:solidFill>
              </a:rPr>
              <a:t>a)</a:t>
            </a:r>
            <a:r>
              <a:rPr lang="hr-HR" i="1" dirty="0"/>
              <a:t> </a:t>
            </a:r>
            <a:r>
              <a:rPr lang="hr-HR" i="1" dirty="0" err="1"/>
              <a:t>and</a:t>
            </a:r>
            <a:r>
              <a:rPr lang="hr-HR" i="1" dirty="0"/>
              <a:t> </a:t>
            </a:r>
            <a:r>
              <a:rPr lang="hr-HR" b="1" i="1" dirty="0">
                <a:solidFill>
                  <a:srgbClr val="0070C0"/>
                </a:solidFill>
              </a:rPr>
              <a:t>b)</a:t>
            </a:r>
            <a:r>
              <a:rPr lang="hr-HR" i="1" dirty="0"/>
              <a:t> are </a:t>
            </a:r>
            <a:r>
              <a:rPr lang="hr-HR" b="1" i="1" dirty="0">
                <a:solidFill>
                  <a:srgbClr val="0070C0"/>
                </a:solidFill>
              </a:rPr>
              <a:t>SUBJECTS.</a:t>
            </a:r>
          </a:p>
          <a:p>
            <a:pPr marL="0" indent="0" algn="just">
              <a:buNone/>
            </a:pPr>
            <a:r>
              <a:rPr lang="hr-HR" i="1" dirty="0"/>
              <a:t> </a:t>
            </a:r>
            <a:r>
              <a:rPr lang="hr-HR" i="1" dirty="0" err="1"/>
              <a:t>Question</a:t>
            </a:r>
            <a:r>
              <a:rPr lang="hr-HR" i="1" dirty="0"/>
              <a:t> word </a:t>
            </a:r>
            <a:r>
              <a:rPr lang="hr-HR" b="1" i="1" dirty="0">
                <a:solidFill>
                  <a:srgbClr val="00B050"/>
                </a:solidFill>
              </a:rPr>
              <a:t>c)</a:t>
            </a:r>
            <a:r>
              <a:rPr lang="hr-HR" i="1" dirty="0">
                <a:solidFill>
                  <a:srgbClr val="00B050"/>
                </a:solidFill>
              </a:rPr>
              <a:t> </a:t>
            </a:r>
            <a:r>
              <a:rPr lang="hr-HR" i="1" dirty="0" err="1"/>
              <a:t>is</a:t>
            </a:r>
            <a:r>
              <a:rPr lang="hr-HR" i="1" dirty="0"/>
              <a:t> </a:t>
            </a:r>
            <a:r>
              <a:rPr lang="hr-HR" i="1" dirty="0" err="1"/>
              <a:t>an</a:t>
            </a:r>
            <a:r>
              <a:rPr lang="hr-HR" i="1" dirty="0"/>
              <a:t> </a:t>
            </a:r>
            <a:r>
              <a:rPr lang="hr-HR" b="1" i="1" dirty="0">
                <a:solidFill>
                  <a:srgbClr val="00B050"/>
                </a:solidFill>
              </a:rPr>
              <a:t>OBJECT.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62F5183-7D7B-7DEE-0288-0EA4B5F9F1C9}"/>
              </a:ext>
            </a:extLst>
          </p:cNvPr>
          <p:cNvSpPr txBox="1">
            <a:spLocks/>
          </p:cNvSpPr>
          <p:nvPr/>
        </p:nvSpPr>
        <p:spPr>
          <a:xfrm>
            <a:off x="5793303" y="3678941"/>
            <a:ext cx="5953127" cy="962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rules</a:t>
            </a:r>
            <a:r>
              <a:rPr lang="hr-HR" dirty="0"/>
              <a:t> </a:t>
            </a:r>
            <a:r>
              <a:rPr lang="hr-HR" dirty="0" err="1"/>
              <a:t>by</a:t>
            </a:r>
            <a:r>
              <a:rPr lang="hr-HR" dirty="0"/>
              <a:t> </a:t>
            </a:r>
            <a:r>
              <a:rPr lang="hr-HR" dirty="0" err="1"/>
              <a:t>circling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option</a:t>
            </a:r>
            <a:r>
              <a:rPr lang="hr-HR" dirty="0"/>
              <a:t>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0A41BF6-2288-FE7F-A162-0DF38E45E77D}"/>
              </a:ext>
            </a:extLst>
          </p:cNvPr>
          <p:cNvSpPr txBox="1">
            <a:spLocks/>
          </p:cNvSpPr>
          <p:nvPr/>
        </p:nvSpPr>
        <p:spPr>
          <a:xfrm>
            <a:off x="5793303" y="4918335"/>
            <a:ext cx="5317056" cy="700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b="1" dirty="0" err="1"/>
              <a:t>Check</a:t>
            </a:r>
            <a:r>
              <a:rPr lang="hr-HR" b="1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A23352-57ED-0215-F091-4520EFBAD6BB}"/>
              </a:ext>
            </a:extLst>
          </p:cNvPr>
          <p:cNvSpPr/>
          <p:nvPr/>
        </p:nvSpPr>
        <p:spPr>
          <a:xfrm>
            <a:off x="2952750" y="3762375"/>
            <a:ext cx="581025" cy="200025"/>
          </a:xfrm>
          <a:prstGeom prst="ellipse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A64A46-9A35-5FF7-158B-8D28CE2696B1}"/>
              </a:ext>
            </a:extLst>
          </p:cNvPr>
          <p:cNvSpPr/>
          <p:nvPr/>
        </p:nvSpPr>
        <p:spPr>
          <a:xfrm>
            <a:off x="4892529" y="3954461"/>
            <a:ext cx="424528" cy="285750"/>
          </a:xfrm>
          <a:prstGeom prst="ellipse">
            <a:avLst/>
          </a:prstGeom>
          <a:noFill/>
          <a:ln w="571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DADD5A5-C742-A554-769F-02E33FD0CC34}"/>
              </a:ext>
            </a:extLst>
          </p:cNvPr>
          <p:cNvSpPr txBox="1">
            <a:spLocks/>
          </p:cNvSpPr>
          <p:nvPr/>
        </p:nvSpPr>
        <p:spPr>
          <a:xfrm>
            <a:off x="5726546" y="5725978"/>
            <a:ext cx="5524500" cy="962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hr-HR" dirty="0" err="1"/>
              <a:t>Copy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rules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275249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865</Words>
  <Application>Microsoft Office PowerPoint</Application>
  <PresentationFormat>Widescreen</PresentationFormat>
  <Paragraphs>119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Candara</vt:lpstr>
      <vt:lpstr>Office Theme</vt:lpstr>
      <vt:lpstr>Lesson 2  Sports heroes</vt:lpstr>
      <vt:lpstr>Solve the riddle.  Write riddles for 4 Olympic sports.  </vt:lpstr>
      <vt:lpstr>PowerPoint Presentation</vt:lpstr>
      <vt:lpstr>PowerPoint Presentation</vt:lpstr>
      <vt:lpstr>PowerPoint Presentation</vt:lpstr>
      <vt:lpstr>Workbook, p. 39</vt:lpstr>
      <vt:lpstr>Workbook, p. 40</vt:lpstr>
      <vt:lpstr>BRAINSTORM!</vt:lpstr>
      <vt:lpstr>PowerPoint Presentation</vt:lpstr>
      <vt:lpstr>PowerPoint Presentation</vt:lpstr>
      <vt:lpstr>Workbook, p. 41</vt:lpstr>
      <vt:lpstr>Workbook, p. 42</vt:lpstr>
      <vt:lpstr>PowerPoint Presentation</vt:lpstr>
      <vt:lpstr>PowerPoint Presentation</vt:lpstr>
      <vt:lpstr>PowerPoint Presentation</vt:lpstr>
      <vt:lpstr>Workbook, p. 43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 – Sports heroes</dc:title>
  <dc:creator>Josipa</dc:creator>
  <cp:lastModifiedBy>Sanja Ivoš</cp:lastModifiedBy>
  <cp:revision>33</cp:revision>
  <dcterms:created xsi:type="dcterms:W3CDTF">2022-08-25T08:27:42Z</dcterms:created>
  <dcterms:modified xsi:type="dcterms:W3CDTF">2022-10-05T11:27:50Z</dcterms:modified>
</cp:coreProperties>
</file>